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919" r:id="rId3"/>
    <p:sldId id="958" r:id="rId4"/>
    <p:sldId id="959" r:id="rId6"/>
    <p:sldId id="1009" r:id="rId7"/>
    <p:sldId id="922" r:id="rId8"/>
    <p:sldId id="951" r:id="rId9"/>
    <p:sldId id="960" r:id="rId10"/>
    <p:sldId id="1010" r:id="rId11"/>
    <p:sldId id="1011" r:id="rId12"/>
    <p:sldId id="1012" r:id="rId13"/>
    <p:sldId id="1013" r:id="rId14"/>
    <p:sldId id="1014" r:id="rId15"/>
    <p:sldId id="928" r:id="rId16"/>
    <p:sldId id="927" r:id="rId17"/>
    <p:sldId id="1015" r:id="rId18"/>
    <p:sldId id="929" r:id="rId19"/>
    <p:sldId id="930" r:id="rId20"/>
    <p:sldId id="961" r:id="rId21"/>
    <p:sldId id="931" r:id="rId22"/>
    <p:sldId id="934" r:id="rId23"/>
    <p:sldId id="949" r:id="rId24"/>
    <p:sldId id="936" r:id="rId25"/>
    <p:sldId id="937" r:id="rId26"/>
    <p:sldId id="938" r:id="rId27"/>
    <p:sldId id="939" r:id="rId28"/>
    <p:sldId id="956" r:id="rId29"/>
    <p:sldId id="940" r:id="rId30"/>
    <p:sldId id="941" r:id="rId31"/>
    <p:sldId id="942" r:id="rId32"/>
    <p:sldId id="962" r:id="rId33"/>
    <p:sldId id="945" r:id="rId34"/>
    <p:sldId id="946" r:id="rId35"/>
    <p:sldId id="947" r:id="rId36"/>
    <p:sldId id="1065" r:id="rId37"/>
    <p:sldId id="290" r:id="rId38"/>
    <p:sldId id="307" r:id="rId39"/>
    <p:sldId id="308" r:id="rId40"/>
    <p:sldId id="309" r:id="rId41"/>
    <p:sldId id="310" r:id="rId42"/>
    <p:sldId id="291" r:id="rId43"/>
    <p:sldId id="315" r:id="rId44"/>
    <p:sldId id="313" r:id="rId45"/>
    <p:sldId id="314" r:id="rId46"/>
    <p:sldId id="1066" r:id="rId47"/>
    <p:sldId id="1067" r:id="rId48"/>
    <p:sldId id="1068" r:id="rId49"/>
    <p:sldId id="1069" r:id="rId50"/>
    <p:sldId id="1070" r:id="rId51"/>
    <p:sldId id="311" r:id="rId52"/>
    <p:sldId id="292" r:id="rId53"/>
    <p:sldId id="299" r:id="rId54"/>
    <p:sldId id="297" r:id="rId55"/>
    <p:sldId id="293" r:id="rId56"/>
    <p:sldId id="300" r:id="rId57"/>
    <p:sldId id="301" r:id="rId58"/>
    <p:sldId id="316" r:id="rId59"/>
    <p:sldId id="317" r:id="rId60"/>
    <p:sldId id="294" r:id="rId61"/>
    <p:sldId id="295" r:id="rId62"/>
    <p:sldId id="296" r:id="rId63"/>
    <p:sldId id="302" r:id="rId64"/>
    <p:sldId id="303" r:id="rId65"/>
    <p:sldId id="304" r:id="rId66"/>
    <p:sldId id="305" r:id="rId67"/>
    <p:sldId id="306" r:id="rId68"/>
    <p:sldId id="1104" r:id="rId69"/>
    <p:sldId id="1106" r:id="rId70"/>
    <p:sldId id="1107" r:id="rId71"/>
    <p:sldId id="1097" r:id="rId72"/>
    <p:sldId id="1100" r:id="rId73"/>
    <p:sldId id="1099" r:id="rId74"/>
    <p:sldId id="1098" r:id="rId75"/>
    <p:sldId id="1101" r:id="rId76"/>
  </p:sldIdLst>
  <p:sldSz cx="9144000" cy="6858000" type="screen4x3"/>
  <p:notesSz cx="6858000" cy="9144000"/>
  <p:custDataLst>
    <p:tags r:id="rId80"/>
  </p:custDataLst>
  <p:defaultTextStyle>
    <a:defPPr>
      <a:defRPr lang="zh-CN"/>
    </a:defPPr>
    <a:lvl1pPr marL="0" lvl="0"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1pPr>
    <a:lvl2pPr marL="457200" lvl="1"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2pPr>
    <a:lvl3pPr marL="914400" lvl="2"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3pPr>
    <a:lvl4pPr marL="1371600" lvl="3"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4pPr>
    <a:lvl5pPr marL="1828800" lvl="4"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5pPr>
    <a:lvl6pPr marL="2286000" lvl="5"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6pPr>
    <a:lvl7pPr marL="2743200" lvl="6"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7pPr>
    <a:lvl8pPr marL="3200400" lvl="7"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8pPr>
    <a:lvl9pPr marL="3657600" lvl="8" indent="0" algn="l" defTabSz="914400" rtl="0" eaLnBrk="0" fontAlgn="base" latinLnBrk="0" hangingPunct="0">
      <a:lnSpc>
        <a:spcPct val="100000"/>
      </a:lnSpc>
      <a:spcBef>
        <a:spcPct val="0"/>
      </a:spcBef>
      <a:spcAft>
        <a:spcPct val="0"/>
      </a:spcAft>
      <a:buNone/>
      <a:defRPr sz="2400" b="1" i="0" u="none" kern="1200" baseline="0">
        <a:solidFill>
          <a:schemeClr val="tx2"/>
        </a:solidFill>
        <a:latin typeface="Arial" panose="020B0604020202020204" pitchFamily="34" charset="0"/>
        <a:ea typeface="楷体_GB2312" pitchFamily="49" charset="-122"/>
        <a:cs typeface="+mn-cs"/>
      </a:defRPr>
    </a:lvl9pPr>
  </p:defaultTextStyle>
  <p:extLst>
    <p:ext uri="{EFAFB233-063F-42B5-8137-9DF3F51BA10A}">
      <p15:sldGuideLst xmlns:p15="http://schemas.microsoft.com/office/powerpoint/2012/main">
        <p15:guide id="1" orient="horz" pos="215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903"/>
  </p:normalViewPr>
  <p:slideViewPr>
    <p:cSldViewPr showGuides="1">
      <p:cViewPr varScale="1">
        <p:scale>
          <a:sx n="69" d="100"/>
          <a:sy n="69" d="100"/>
        </p:scale>
        <p:origin x="1858" y="77"/>
      </p:cViewPr>
      <p:guideLst>
        <p:guide orient="horz" pos="215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0" Type="http://schemas.openxmlformats.org/officeDocument/2006/relationships/tags" Target="tags/tag8.xml"/><Relationship Id="rId8" Type="http://schemas.openxmlformats.org/officeDocument/2006/relationships/slide" Target="slides/slide5.xml"/><Relationship Id="rId79" Type="http://schemas.openxmlformats.org/officeDocument/2006/relationships/tableStyles" Target="tableStyles.xml"/><Relationship Id="rId78" Type="http://schemas.openxmlformats.org/officeDocument/2006/relationships/viewProps" Target="viewProps.xml"/><Relationship Id="rId77" Type="http://schemas.openxmlformats.org/officeDocument/2006/relationships/presProps" Target="presProps.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ln>
        </p:spPr>
        <p:txBody>
          <a:bodyPr vert="horz" wrap="square" lIns="91440" tIns="45720" rIns="91440" bIns="45720" numCol="1" anchor="t" anchorCtr="0" compatLnSpc="1"/>
          <a:lstStyle>
            <a:lvl1pPr eaLnBrk="1" hangingPunct="1">
              <a:buFont typeface="Arial" panose="020B0604020202020204" pitchFamily="34" charset="0"/>
              <a:buNone/>
              <a:defRPr sz="1200">
                <a:solidFill>
                  <a:schemeClr val="tx1"/>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ln>
        </p:spPr>
        <p:txBody>
          <a:bodyPr vert="horz" wrap="square" lIns="91440" tIns="45720" rIns="91440" bIns="45720" numCol="1" anchor="t" anchorCtr="0" compatLnSpc="1"/>
          <a:lstStyle>
            <a:lvl1pPr algn="r" eaLnBrk="1" hangingPunct="1">
              <a:buFont typeface="Arial" panose="020B0604020202020204" pitchFamily="34" charset="0"/>
              <a:buNone/>
              <a:defRPr sz="1200">
                <a:solidFill>
                  <a:schemeClr val="tx1"/>
                </a:solidFill>
                <a:latin typeface="Arial" panose="020B0604020202020204" pitchFamily="34"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6" name="Rectangle 4"/>
          <p:cNvSpPr>
            <a:spLocks noGrp="1" noRot="1" noChangeAspect="1"/>
          </p:cNvSpPr>
          <p:nvPr>
            <p:ph type="sldImg" idx="2"/>
          </p:nvPr>
        </p:nvSpPr>
        <p:spPr>
          <a:xfrm>
            <a:off x="1143000" y="685800"/>
            <a:ext cx="4572000" cy="3429000"/>
          </a:xfrm>
          <a:prstGeom prst="rect">
            <a:avLst/>
          </a:prstGeom>
          <a:noFill/>
          <a:ln w="9525">
            <a:noFill/>
          </a:ln>
        </p:spPr>
      </p:sp>
      <p:sp>
        <p:nvSpPr>
          <p:cNvPr id="3077" name="Rectangle 5"/>
          <p:cNvSpPr>
            <a:spLocks noGrp="1" noRot="1" noChangeArrowheads="1"/>
          </p:cNvSpPr>
          <p:nvPr>
            <p:ph type="body" sz="quarter" idx="3"/>
          </p:nvPr>
        </p:nvSpPr>
        <p:spPr bwMode="auto">
          <a:xfrm>
            <a:off x="685800" y="4343400"/>
            <a:ext cx="5486400" cy="4114800"/>
          </a:xfrm>
          <a:prstGeom prst="rect">
            <a:avLst/>
          </a:prstGeom>
          <a:noFill/>
          <a:ln w="9525">
            <a:no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ln>
        </p:spPr>
        <p:txBody>
          <a:bodyPr vert="horz" wrap="square" lIns="91440" tIns="45720" rIns="91440" bIns="45720" numCol="1" anchor="b" anchorCtr="0" compatLnSpc="1"/>
          <a:lstStyle>
            <a:lvl1pPr eaLnBrk="1" hangingPunct="1">
              <a:buFont typeface="Arial" panose="020B0604020202020204" pitchFamily="34" charset="0"/>
              <a:buNone/>
              <a:defRPr sz="1200">
                <a:solidFill>
                  <a:schemeClr val="tx1"/>
                </a:solidFill>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2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p:spPr>
        <p:txBody>
          <a:bodyPr vert="horz" wrap="square" lIns="91440" tIns="45720" rIns="91440" bIns="45720" numCol="1" anchor="b" anchorCtr="0" compatLnSpc="1"/>
          <a:lstStyle>
            <a:lvl1pPr algn="r" eaLnBrk="1" hangingPunct="1">
              <a:buFont typeface="Arial" panose="020B0604020202020204" pitchFamily="34" charset="0"/>
              <a:buNone/>
              <a:defRPr sz="1200">
                <a:solidFill>
                  <a:schemeClr val="tx1"/>
                </a:solidFill>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fld id="{3696F9D6-A966-44AB-9811-8DEBB51DEC2A}" type="slidenum">
              <a:rPr kumimoji="0" lang="zh-CN" altLang="zh-CN" sz="12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2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p:sp>
      <p:sp>
        <p:nvSpPr>
          <p:cNvPr id="7171" name="备注占位符 2"/>
          <p:cNvSpPr>
            <a:spLocks noGrp="1"/>
          </p:cNvSpPr>
          <p:nvPr>
            <p:ph type="body" idx="1"/>
          </p:nvPr>
        </p:nvSpPr>
        <p:spPr/>
        <p:txBody>
          <a:bodyPr wrap="square" lIns="91440" tIns="45720" rIns="91440" bIns="45720" anchor="ctr" anchorCtr="0"/>
          <a:lstStyle/>
          <a:p>
            <a:pPr lvl="0"/>
            <a:r>
              <a:rPr lang="zh-CN" altLang="en-US" dirty="0"/>
              <a:t>虽然模板是实现类属的最重要方式，但在学习模板之前，我们也要了解一下类属的概念</a:t>
            </a:r>
            <a:endParaRPr lang="zh-CN" altLang="en-US" dirty="0"/>
          </a:p>
        </p:txBody>
      </p:sp>
      <p:sp>
        <p:nvSpPr>
          <p:cNvPr id="7172"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p:sp>
      <p:sp>
        <p:nvSpPr>
          <p:cNvPr id="38915" name="备注占位符 2"/>
          <p:cNvSpPr>
            <a:spLocks noGrp="1"/>
          </p:cNvSpPr>
          <p:nvPr>
            <p:ph type="body" idx="1"/>
          </p:nvPr>
        </p:nvSpPr>
        <p:spPr/>
        <p:txBody>
          <a:bodyPr wrap="square" lIns="91440" tIns="45720" rIns="91440" bIns="45720" anchor="ctr" anchorCtr="0"/>
          <a:lstStyle/>
          <a:p>
            <a:pPr lvl="0"/>
            <a:r>
              <a:rPr lang="zh-CN" altLang="en-US" dirty="0"/>
              <a:t>在</a:t>
            </a:r>
            <a:r>
              <a:rPr lang="en-US" altLang="zh-CN" dirty="0"/>
              <a:t>C++</a:t>
            </a:r>
            <a:r>
              <a:rPr lang="zh-CN" altLang="en-US" dirty="0"/>
              <a:t>中，容器和迭代器是分开定义的，这符合面向对象的抽象性与封装性。我们通过例子来看它们的使用</a:t>
            </a:r>
            <a:endParaRPr lang="zh-CN" altLang="en-US" dirty="0"/>
          </a:p>
        </p:txBody>
      </p:sp>
      <p:sp>
        <p:nvSpPr>
          <p:cNvPr id="3891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p:sp>
      <p:sp>
        <p:nvSpPr>
          <p:cNvPr id="40963" name="备注占位符 2"/>
          <p:cNvSpPr>
            <a:spLocks noGrp="1"/>
          </p:cNvSpPr>
          <p:nvPr>
            <p:ph type="body" idx="1"/>
          </p:nvPr>
        </p:nvSpPr>
        <p:spPr/>
        <p:txBody>
          <a:bodyPr wrap="square" lIns="91440" tIns="45720" rIns="91440" bIns="45720" anchor="ctr" anchorCtr="0"/>
          <a:lstStyle/>
          <a:p>
            <a:pPr lvl="0"/>
            <a:endParaRPr lang="en-US" altLang="zh-CN" dirty="0"/>
          </a:p>
        </p:txBody>
      </p:sp>
      <p:sp>
        <p:nvSpPr>
          <p:cNvPr id="40964"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幻灯片图像占位符 1"/>
          <p:cNvSpPr>
            <a:spLocks noGrp="1" noRot="1" noChangeAspect="1" noTextEdit="1"/>
          </p:cNvSpPr>
          <p:nvPr>
            <p:ph type="sldImg"/>
          </p:nvPr>
        </p:nvSpPr>
        <p:spPr/>
      </p:sp>
      <p:sp>
        <p:nvSpPr>
          <p:cNvPr id="64515" name="备注占位符 2"/>
          <p:cNvSpPr>
            <a:spLocks noGrp="1"/>
          </p:cNvSpPr>
          <p:nvPr>
            <p:ph type="body" idx="1"/>
          </p:nvPr>
        </p:nvSpPr>
        <p:spPr/>
        <p:txBody>
          <a:bodyPr wrap="square" lIns="91440" tIns="45720" rIns="91440" bIns="45720" anchor="ctr" anchorCtr="0"/>
          <a:lstStyle/>
          <a:p>
            <a:pPr lvl="0"/>
            <a:r>
              <a:rPr lang="zh-CN" altLang="en-US" dirty="0"/>
              <a:t>谓词：数理逻辑中的内容。这里按逻辑运算来理解即可。</a:t>
            </a:r>
            <a:endParaRPr lang="en-US" altLang="zh-CN" dirty="0"/>
          </a:p>
          <a:p>
            <a:pPr lvl="0"/>
            <a:r>
              <a:rPr lang="zh-CN" altLang="en-US" dirty="0"/>
              <a:t>函数对象：重载了</a:t>
            </a:r>
            <a:r>
              <a:rPr lang="en-US" altLang="zh-CN" dirty="0"/>
              <a:t>()</a:t>
            </a:r>
            <a:r>
              <a:rPr lang="zh-CN" altLang="en-US" dirty="0"/>
              <a:t>运算符的对象</a:t>
            </a:r>
            <a:r>
              <a:rPr lang="en-US" altLang="zh-CN" dirty="0"/>
              <a:t>——</a:t>
            </a:r>
            <a:r>
              <a:rPr lang="zh-CN" altLang="en-US" dirty="0"/>
              <a:t>即对象名可以像函数名一样来使用。</a:t>
            </a:r>
            <a:endParaRPr lang="zh-CN" altLang="en-US" dirty="0"/>
          </a:p>
        </p:txBody>
      </p:sp>
      <p:sp>
        <p:nvSpPr>
          <p:cNvPr id="6451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buNone/>
            </a:pPr>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p:sp>
      <p:sp>
        <p:nvSpPr>
          <p:cNvPr id="9219" name="备注占位符 2"/>
          <p:cNvSpPr>
            <a:spLocks noGrp="1"/>
          </p:cNvSpPr>
          <p:nvPr>
            <p:ph type="body" idx="1"/>
          </p:nvPr>
        </p:nvSpPr>
        <p:spPr/>
        <p:txBody>
          <a:bodyPr wrap="square" lIns="91440" tIns="45720" rIns="91440" bIns="45720" anchor="ctr" anchorCtr="0"/>
          <a:lstStyle/>
          <a:p>
            <a:pPr lvl="0"/>
            <a:r>
              <a:rPr lang="zh-CN" altLang="en-US" dirty="0"/>
              <a:t>当然，</a:t>
            </a:r>
            <a:r>
              <a:rPr lang="en-US" altLang="zh-CN" dirty="0"/>
              <a:t>sort</a:t>
            </a:r>
            <a:r>
              <a:rPr lang="zh-CN" altLang="en-US" dirty="0"/>
              <a:t>也可以用函数重载来实现</a:t>
            </a:r>
            <a:endParaRPr lang="zh-CN" altLang="en-US" dirty="0"/>
          </a:p>
        </p:txBody>
      </p:sp>
      <p:sp>
        <p:nvSpPr>
          <p:cNvPr id="9220"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TextEdit="1"/>
          </p:cNvSpPr>
          <p:nvPr>
            <p:ph type="sldImg"/>
          </p:nvPr>
        </p:nvSpPr>
        <p:spPr/>
      </p:sp>
      <p:sp>
        <p:nvSpPr>
          <p:cNvPr id="11267" name="备注占位符 2"/>
          <p:cNvSpPr>
            <a:spLocks noGrp="1"/>
          </p:cNvSpPr>
          <p:nvPr>
            <p:ph type="body" idx="1"/>
          </p:nvPr>
        </p:nvSpPr>
        <p:spPr/>
        <p:txBody>
          <a:bodyPr wrap="square" lIns="91440" tIns="45720" rIns="91440" bIns="45720" anchor="ctr" anchorCtr="0"/>
          <a:lstStyle/>
          <a:p>
            <a:pPr lvl="0"/>
            <a:r>
              <a:rPr lang="zh-CN" altLang="en-US" dirty="0"/>
              <a:t>类属类型举例（即下面的类型</a:t>
            </a:r>
            <a:r>
              <a:rPr lang="en-US" altLang="zh-CN" dirty="0"/>
              <a:t>T</a:t>
            </a:r>
            <a:r>
              <a:rPr lang="zh-CN" altLang="en-US" dirty="0"/>
              <a:t>）：</a:t>
            </a:r>
            <a:endParaRPr lang="en-US" altLang="zh-CN" dirty="0"/>
          </a:p>
          <a:p>
            <a:pPr lvl="0"/>
            <a:r>
              <a:rPr lang="en-US" altLang="zh-CN" dirty="0"/>
              <a:t>template &lt;class T&gt; </a:t>
            </a:r>
            <a:endParaRPr lang="en-US" altLang="zh-CN" dirty="0"/>
          </a:p>
          <a:p>
            <a:pPr lvl="0"/>
            <a:r>
              <a:rPr lang="en-US" altLang="zh-CN" dirty="0"/>
              <a:t>T t max (T t1, T t2)</a:t>
            </a:r>
            <a:endParaRPr lang="en-US" altLang="zh-CN" dirty="0"/>
          </a:p>
          <a:p>
            <a:pPr lvl="0"/>
            <a:r>
              <a:rPr lang="en-US" altLang="zh-CN" dirty="0"/>
              <a:t>{ …… }</a:t>
            </a:r>
            <a:endParaRPr lang="zh-CN" altLang="en-US" dirty="0"/>
          </a:p>
        </p:txBody>
      </p:sp>
      <p:sp>
        <p:nvSpPr>
          <p:cNvPr id="1126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p:sp>
      <p:sp>
        <p:nvSpPr>
          <p:cNvPr id="13315" name="备注占位符 2"/>
          <p:cNvSpPr>
            <a:spLocks noGrp="1"/>
          </p:cNvSpPr>
          <p:nvPr>
            <p:ph type="body" idx="1"/>
          </p:nvPr>
        </p:nvSpPr>
        <p:spPr/>
        <p:txBody>
          <a:bodyPr wrap="square" lIns="91440" tIns="45720" rIns="91440" bIns="45720" anchor="ctr" anchorCtr="0"/>
          <a:lstStyle/>
          <a:p>
            <a:pPr lvl="0"/>
            <a:r>
              <a:rPr lang="zh-CN" altLang="en-US" dirty="0"/>
              <a:t>宏的本质不是函数，在预编译时，会被具体代码替换掉</a:t>
            </a:r>
            <a:endParaRPr lang="zh-CN" altLang="en-US" dirty="0"/>
          </a:p>
          <a:p>
            <a:pPr lvl="0"/>
            <a:endParaRPr lang="en-US" altLang="zh-CN" dirty="0"/>
          </a:p>
          <a:p>
            <a:pPr lvl="0"/>
            <a:r>
              <a:rPr lang="zh-CN" altLang="en-US" dirty="0"/>
              <a:t>类属函数在程序中的指针实现：</a:t>
            </a:r>
            <a:r>
              <a:rPr lang="en-US" altLang="zh-CN" dirty="0"/>
              <a:t>bool compare(const void *p1, const void *p2)</a:t>
            </a:r>
            <a:endParaRPr lang="en-US" altLang="zh-CN" dirty="0"/>
          </a:p>
          <a:p>
            <a:pPr lvl="0"/>
            <a:endParaRPr lang="zh-CN" altLang="en-US" dirty="0"/>
          </a:p>
        </p:txBody>
      </p:sp>
      <p:sp>
        <p:nvSpPr>
          <p:cNvPr id="1331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p:sp>
      <p:sp>
        <p:nvSpPr>
          <p:cNvPr id="15363" name="备注占位符 2"/>
          <p:cNvSpPr>
            <a:spLocks noGrp="1"/>
          </p:cNvSpPr>
          <p:nvPr>
            <p:ph type="body" idx="1"/>
          </p:nvPr>
        </p:nvSpPr>
        <p:spPr/>
        <p:txBody>
          <a:bodyPr wrap="square" lIns="91440" tIns="45720" rIns="91440" bIns="45720" anchor="ctr" anchorCtr="0"/>
          <a:lstStyle/>
          <a:p>
            <a:pPr lvl="0"/>
            <a:endParaRPr lang="zh-CN" altLang="en-US" dirty="0"/>
          </a:p>
        </p:txBody>
      </p:sp>
      <p:sp>
        <p:nvSpPr>
          <p:cNvPr id="15364"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p:sp>
      <p:sp>
        <p:nvSpPr>
          <p:cNvPr id="19459" name="备注占位符 2"/>
          <p:cNvSpPr>
            <a:spLocks noGrp="1"/>
          </p:cNvSpPr>
          <p:nvPr>
            <p:ph type="body" idx="1"/>
          </p:nvPr>
        </p:nvSpPr>
        <p:spPr/>
        <p:txBody>
          <a:bodyPr wrap="square" lIns="91440" tIns="45720" rIns="91440" bIns="45720" anchor="ctr" anchorCtr="0"/>
          <a:lstStyle/>
          <a:p>
            <a:pPr lvl="0"/>
            <a:r>
              <a:rPr lang="zh-CN" altLang="en-US" dirty="0"/>
              <a:t>关于编译器的隐式实例化，我们可以类比重载函数的确定。</a:t>
            </a:r>
            <a:endParaRPr lang="en-US" altLang="zh-CN" dirty="0"/>
          </a:p>
        </p:txBody>
      </p:sp>
      <p:sp>
        <p:nvSpPr>
          <p:cNvPr id="19460"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TextEdit="1"/>
          </p:cNvSpPr>
          <p:nvPr>
            <p:ph type="sldImg"/>
          </p:nvPr>
        </p:nvSpPr>
        <p:spPr/>
      </p:sp>
      <p:sp>
        <p:nvSpPr>
          <p:cNvPr id="23555" name="备注占位符 2"/>
          <p:cNvSpPr>
            <a:spLocks noGrp="1"/>
          </p:cNvSpPr>
          <p:nvPr>
            <p:ph type="body" idx="1"/>
          </p:nvPr>
        </p:nvSpPr>
        <p:spPr/>
        <p:txBody>
          <a:bodyPr wrap="square" lIns="91440" tIns="45720" rIns="91440" bIns="45720" anchor="ctr" anchorCtr="0"/>
          <a:lstStyle/>
          <a:p>
            <a:pPr lvl="0"/>
            <a:endParaRPr lang="zh-CN" altLang="en-US" dirty="0"/>
          </a:p>
        </p:txBody>
      </p:sp>
      <p:sp>
        <p:nvSpPr>
          <p:cNvPr id="23556"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TextEdit="1"/>
          </p:cNvSpPr>
          <p:nvPr>
            <p:ph type="sldImg"/>
          </p:nvPr>
        </p:nvSpPr>
        <p:spPr/>
      </p:sp>
      <p:sp>
        <p:nvSpPr>
          <p:cNvPr id="31747" name="备注占位符 2"/>
          <p:cNvSpPr>
            <a:spLocks noGrp="1"/>
          </p:cNvSpPr>
          <p:nvPr>
            <p:ph type="body" idx="1"/>
          </p:nvPr>
        </p:nvSpPr>
        <p:spPr/>
        <p:txBody>
          <a:bodyPr wrap="square" lIns="91440" tIns="45720" rIns="91440" bIns="45720" anchor="ctr" anchorCtr="0"/>
          <a:lstStyle/>
          <a:p>
            <a:pPr lvl="0"/>
            <a:endParaRPr lang="zh-CN" altLang="en-US" dirty="0"/>
          </a:p>
        </p:txBody>
      </p:sp>
      <p:sp>
        <p:nvSpPr>
          <p:cNvPr id="3174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幻灯片图像占位符 1"/>
          <p:cNvSpPr>
            <a:spLocks noGrp="1" noRot="1" noChangeAspect="1" noTextEdit="1"/>
          </p:cNvSpPr>
          <p:nvPr>
            <p:ph type="sldImg"/>
          </p:nvPr>
        </p:nvSpPr>
        <p:spPr/>
      </p:sp>
      <p:sp>
        <p:nvSpPr>
          <p:cNvPr id="36867" name="备注占位符 2"/>
          <p:cNvSpPr>
            <a:spLocks noGrp="1"/>
          </p:cNvSpPr>
          <p:nvPr>
            <p:ph type="body" idx="1"/>
          </p:nvPr>
        </p:nvSpPr>
        <p:spPr/>
        <p:txBody>
          <a:bodyPr wrap="square" lIns="91440" tIns="45720" rIns="91440" bIns="45720" anchor="ctr" anchorCtr="0"/>
          <a:lstStyle/>
          <a:p>
            <a:pPr lvl="0"/>
            <a:r>
              <a:rPr lang="zh-CN" altLang="en-US" dirty="0"/>
              <a:t>虽然模板是实现类属的最重要方式，但在学习模板之前，我们也要了解一下类属的概念</a:t>
            </a:r>
            <a:endParaRPr lang="zh-CN" altLang="en-US" dirty="0"/>
          </a:p>
        </p:txBody>
      </p:sp>
      <p:sp>
        <p:nvSpPr>
          <p:cNvPr id="36868" name="灯片编号占位符 3"/>
          <p:cNvSpPr txBox="1">
            <a:spLocks noGrp="1"/>
          </p:cNvSpPr>
          <p:nvPr>
            <p:ph type="sldNum" sz="quarter"/>
          </p:nvPr>
        </p:nvSpPr>
        <p:spPr>
          <a:xfrm>
            <a:off x="3884613" y="8685213"/>
            <a:ext cx="2971800" cy="457200"/>
          </a:xfrm>
          <a:prstGeom prst="rect">
            <a:avLst/>
          </a:prstGeom>
          <a:noFill/>
          <a:ln w="9525">
            <a:noFill/>
          </a:ln>
        </p:spPr>
        <p:txBody>
          <a:bodyPr anchor="b" anchorCtr="0"/>
          <a:lstStyle/>
          <a:p>
            <a:pPr lvl="0" algn="r" eaLnBrk="1" hangingPunct="1"/>
            <a:fld id="{9A0DB2DC-4C9A-4742-B13C-FB6460FD3503}" type="slidenum">
              <a:rPr lang="zh-CN" altLang="zh-CN" sz="1200" dirty="0">
                <a:solidFill>
                  <a:schemeClr val="tx1"/>
                </a:solidFill>
                <a:ea typeface="宋体" panose="02010600030101010101" pitchFamily="2" charset="-122"/>
              </a:rPr>
            </a:fld>
            <a:endParaRPr lang="zh-CN" altLang="zh-CN" sz="1200" dirty="0">
              <a:solidFill>
                <a:schemeClr val="tx1"/>
              </a:solidFill>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1800" y="190500"/>
            <a:ext cx="1752600" cy="5829300"/>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1524000" y="190500"/>
            <a:ext cx="5105400" cy="5829300"/>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1524000" y="1905000"/>
            <a:ext cx="3429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5105400" y="1905000"/>
            <a:ext cx="3429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endParaRPr kumimoji="0" lang="zh-CN" altLang="en-US" sz="3200" b="0" i="0" u="none" strike="noStrike" kern="0" cap="none" spc="0" normalizeH="0" baseline="0" noProof="0">
              <a:ln>
                <a:noFill/>
              </a:ln>
              <a:solidFill>
                <a:schemeClr val="tx2"/>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1524000" y="190500"/>
            <a:ext cx="7010400" cy="1527175"/>
          </a:xfrm>
          <a:prstGeom prst="rect">
            <a:avLst/>
          </a:prstGeom>
          <a:noFill/>
          <a:ln w="9525">
            <a:noFill/>
          </a:ln>
        </p:spPr>
        <p:txBody>
          <a:bodyPr anchor="ctr" anchorCtr="0"/>
          <a:lstStyle/>
          <a:p>
            <a:pPr lvl="0"/>
            <a:r>
              <a:rPr lang="zh-CN" altLang="zh-CN" dirty="0"/>
              <a:t>单击此处编辑母版标题样式</a:t>
            </a:r>
            <a:endParaRPr lang="zh-CN" altLang="zh-CN" dirty="0"/>
          </a:p>
        </p:txBody>
      </p:sp>
      <p:sp>
        <p:nvSpPr>
          <p:cNvPr id="1027" name="Rectangle 3"/>
          <p:cNvSpPr>
            <a:spLocks noGrp="1"/>
          </p:cNvSpPr>
          <p:nvPr>
            <p:ph type="body" idx="1"/>
          </p:nvPr>
        </p:nvSpPr>
        <p:spPr>
          <a:xfrm>
            <a:off x="1524000" y="1905000"/>
            <a:ext cx="7010400" cy="4114800"/>
          </a:xfrm>
          <a:prstGeom prst="rect">
            <a:avLst/>
          </a:prstGeom>
          <a:noFill/>
          <a:ln w="9525">
            <a:noFill/>
          </a:ln>
        </p:spPr>
        <p:txBody>
          <a:bodyPr/>
          <a:lstStyle/>
          <a:p>
            <a:pPr lvl="0"/>
            <a:r>
              <a:rPr lang="zh-CN" altLang="zh-CN" dirty="0"/>
              <a:t>单击此处编辑母版文本样式</a:t>
            </a:r>
            <a:endParaRPr lang="zh-CN" altLang="zh-CN" dirty="0"/>
          </a:p>
          <a:p>
            <a:pPr lvl="1"/>
            <a:endParaRPr lang="zh-CN" altLang="zh-CN" dirty="0"/>
          </a:p>
        </p:txBody>
      </p:sp>
      <p:sp>
        <p:nvSpPr>
          <p:cNvPr id="1028" name="Rectangle 4"/>
          <p:cNvSpPr>
            <a:spLocks noGrp="1" noChangeArrowheads="1"/>
          </p:cNvSpPr>
          <p:nvPr>
            <p:ph type="dt" sz="half" idx="2"/>
          </p:nvPr>
        </p:nvSpPr>
        <p:spPr bwMode="auto">
          <a:xfrm>
            <a:off x="6629400" y="6248400"/>
            <a:ext cx="1905000" cy="457200"/>
          </a:xfrm>
          <a:prstGeom prst="rect">
            <a:avLst/>
          </a:prstGeom>
          <a:noFill/>
          <a:ln w="9525">
            <a:noFill/>
            <a:miter lim="800000"/>
          </a:ln>
        </p:spPr>
        <p:txBody>
          <a:bodyPr vert="horz" wrap="square" lIns="91440" tIns="45720" rIns="91440" bIns="45720" numCol="1" anchor="t" anchorCtr="0" compatLnSpc="1"/>
          <a:lstStyle>
            <a:lvl1pPr algn="r" eaLnBrk="1" hangingPunct="1">
              <a:buFont typeface="Arial" panose="020B0604020202020204" pitchFamily="34" charset="0"/>
              <a:buNone/>
              <a:defRPr sz="1000">
                <a:solidFill>
                  <a:schemeClr val="tx1"/>
                </a:solidFill>
                <a:latin typeface="Arial" panose="020B0604020202020204" pitchFamily="34"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29" name="Rectangle 5"/>
          <p:cNvSpPr>
            <a:spLocks noGrp="1" noChangeArrowheads="1"/>
          </p:cNvSpPr>
          <p:nvPr>
            <p:ph type="ftr" sz="quarter" idx="3"/>
          </p:nvPr>
        </p:nvSpPr>
        <p:spPr bwMode="auto">
          <a:xfrm>
            <a:off x="3276600" y="6248400"/>
            <a:ext cx="2895600" cy="457200"/>
          </a:xfrm>
          <a:prstGeom prst="rect">
            <a:avLst/>
          </a:prstGeom>
          <a:noFill/>
          <a:ln w="9525">
            <a:noFill/>
            <a:miter lim="800000"/>
          </a:ln>
        </p:spPr>
        <p:txBody>
          <a:bodyPr vert="horz" wrap="square" lIns="91440" tIns="45720" rIns="91440" bIns="45720" numCol="1" anchor="t" anchorCtr="0" compatLnSpc="1"/>
          <a:lstStyle>
            <a:lvl1pPr algn="ctr" eaLnBrk="1" hangingPunct="1">
              <a:buFont typeface="Arial" panose="020B0604020202020204" pitchFamily="34" charset="0"/>
              <a:buNone/>
              <a:defRPr sz="1000">
                <a:solidFill>
                  <a:schemeClr val="tx1"/>
                </a:solidFill>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zh-CN" sz="10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30" name="Rectangle 6"/>
          <p:cNvSpPr>
            <a:spLocks noGrp="1" noChangeArrowheads="1"/>
          </p:cNvSpPr>
          <p:nvPr>
            <p:ph type="sldNum" sz="quarter" idx="4"/>
          </p:nvPr>
        </p:nvSpPr>
        <p:spPr bwMode="auto">
          <a:xfrm>
            <a:off x="1524000" y="6248400"/>
            <a:ext cx="1295400" cy="457200"/>
          </a:xfrm>
          <a:prstGeom prst="rect">
            <a:avLst/>
          </a:prstGeom>
          <a:noFill/>
          <a:ln w="9525">
            <a:noFill/>
            <a:miter lim="800000"/>
          </a:ln>
        </p:spPr>
        <p:txBody>
          <a:bodyPr vert="horz" wrap="square" lIns="91440" tIns="45720" rIns="91440" bIns="45720" numCol="1" anchor="t" anchorCtr="0" compatLnSpc="1"/>
          <a:lstStyle>
            <a:lvl1pPr eaLnBrk="1" hangingPunct="1">
              <a:buFont typeface="Arial" panose="020B0604020202020204" pitchFamily="34" charset="0"/>
              <a:buNone/>
              <a:defRPr sz="1400">
                <a:solidFill>
                  <a:schemeClr val="tx1"/>
                </a:solidFill>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Rectangle 6"/>
          <p:cNvSpPr>
            <a:spLocks noGrp="1" noChangeArrowheads="1"/>
          </p:cNvSpPr>
          <p:nvPr userDrawn="1"/>
        </p:nvSpPr>
        <p:spPr bwMode="auto">
          <a:xfrm>
            <a:off x="1651000" y="6375400"/>
            <a:ext cx="1295400" cy="457200"/>
          </a:xfrm>
          <a:prstGeom prst="rect">
            <a:avLst/>
          </a:prstGeom>
          <a:noFill/>
          <a:ln w="9525">
            <a:noFill/>
            <a:miter lim="800000"/>
          </a:ln>
        </p:spPr>
        <p:txBody>
          <a:bodyPr vert="horz" wrap="square" lIns="91440" tIns="45720" rIns="91440" bIns="45720" numCol="1" anchor="t" anchorCtr="0" compatLnSpc="1"/>
          <a:lstStyle>
            <a:lvl1pPr eaLnBrk="1" hangingPunct="1">
              <a:buFont typeface="Arial" panose="020B0604020202020204" pitchFamily="34" charset="0"/>
              <a:buNone/>
              <a:defRPr sz="140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35266DCD-47FE-409A-9CE4-1BF69F5563E1}" type="slidenum">
              <a:rPr kumimoji="0" lang="zh-CN" altLang="en-US"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48838" name="Rectangle 6"/>
          <p:cNvSpPr>
            <a:spLocks noGrp="1" noChangeArrowheads="1"/>
          </p:cNvSpPr>
          <p:nvPr userDrawn="1"/>
        </p:nvSpPr>
        <p:spPr bwMode="auto">
          <a:xfrm>
            <a:off x="6553200" y="6309995"/>
            <a:ext cx="1905000" cy="395605"/>
          </a:xfrm>
          <a:prstGeom prst="rect">
            <a:avLst/>
          </a:prstGeom>
          <a:noFill/>
          <a:ln w="9525">
            <a:noFill/>
            <a:miter lim="800000"/>
          </a:ln>
        </p:spPr>
        <p:txBody>
          <a:bodyPr vert="horz" wrap="square" lIns="91440" tIns="45720" rIns="91440" bIns="45720" numCol="1" anchor="t" anchorCtr="0" compatLnSpc="1"/>
          <a:lstStyle>
            <a:lvl1pPr algn="r" eaLnBrk="1" hangingPunct="1">
              <a:spcBef>
                <a:spcPct val="50000"/>
              </a:spcBef>
              <a:defRPr sz="1400">
                <a:ea typeface="宋体" panose="02010600030101010101" pitchFamily="2" charset="-122"/>
              </a:defRPr>
            </a:lvl1pPr>
          </a:lstStyle>
          <a:p>
            <a:pPr marL="0" marR="0" lvl="0" indent="0" algn="r" defTabSz="914400" rtl="0" eaLnBrk="1" fontAlgn="base" latinLnBrk="0" hangingPunct="1">
              <a:lnSpc>
                <a:spcPct val="100000"/>
              </a:lnSpc>
              <a:spcBef>
                <a:spcPct val="50000"/>
              </a:spcBef>
              <a:spcAft>
                <a:spcPct val="0"/>
              </a:spcAft>
              <a:buClrTx/>
              <a:buSzTx/>
              <a:buFontTx/>
              <a:buNone/>
              <a:defRPr/>
            </a:pPr>
            <a:fld id="{071E7CE4-78B9-46D3-A574-A4017E076596}" type="slidenum">
              <a:rPr kumimoji="1" lang="en-US" altLang="zh-CN" sz="14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fld>
            <a:endParaRPr kumimoji="1" lang="en-US" altLang="zh-CN" sz="14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8" name="Rectangle 7"/>
          <p:cNvSpPr/>
          <p:nvPr userDrawn="1"/>
        </p:nvSpPr>
        <p:spPr>
          <a:xfrm>
            <a:off x="1905" y="6167755"/>
            <a:ext cx="9142095" cy="690245"/>
          </a:xfrm>
          <a:prstGeom prst="rect">
            <a:avLst/>
          </a:prstGeom>
          <a:gradFill rotWithShape="0">
            <a:gsLst>
              <a:gs pos="0">
                <a:srgbClr val="CC99FF"/>
              </a:gs>
              <a:gs pos="100000">
                <a:srgbClr val="5E4776"/>
              </a:gs>
            </a:gsLst>
            <a:lin ang="5400000" scaled="1"/>
            <a:tileRect/>
          </a:gradFill>
          <a:ln w="9525">
            <a:noFill/>
          </a:ln>
        </p:spPr>
        <p:txBody>
          <a:bodyPr wrap="none" anchor="ctr" anchorCtr="0"/>
          <a:lstStyle/>
          <a:p>
            <a:pPr lvl="0" algn="ctr" eaLnBrk="0" hangingPunct="0"/>
            <a:endParaRPr lang="zh-CN" altLang="en-US" dirty="0">
              <a:latin typeface="Times New Roman" panose="02020603050405020304" pitchFamily="18" charset="0"/>
              <a:ea typeface="大黑体" charset="-122"/>
            </a:endParaRPr>
          </a:p>
        </p:txBody>
      </p:sp>
      <p:sp>
        <p:nvSpPr>
          <p:cNvPr id="9" name="Line 9"/>
          <p:cNvSpPr/>
          <p:nvPr userDrawn="1"/>
        </p:nvSpPr>
        <p:spPr>
          <a:xfrm flipH="1">
            <a:off x="1447165" y="6182360"/>
            <a:ext cx="635" cy="550545"/>
          </a:xfrm>
          <a:prstGeom prst="line">
            <a:avLst/>
          </a:prstGeom>
          <a:ln w="12700" cap="flat" cmpd="sng">
            <a:solidFill>
              <a:srgbClr val="FFFFFF"/>
            </a:solidFill>
            <a:prstDash val="solid"/>
            <a:round/>
            <a:headEnd type="none" w="med" len="med"/>
            <a:tailEnd type="none" w="med" len="med"/>
          </a:ln>
        </p:spPr>
      </p:sp>
      <p:sp>
        <p:nvSpPr>
          <p:cNvPr id="10" name="Text Box 10"/>
          <p:cNvSpPr txBox="1"/>
          <p:nvPr userDrawn="1"/>
        </p:nvSpPr>
        <p:spPr>
          <a:xfrm>
            <a:off x="5791200" y="6167755"/>
            <a:ext cx="3352800" cy="690245"/>
          </a:xfrm>
          <a:prstGeom prst="rect">
            <a:avLst/>
          </a:prstGeom>
          <a:solidFill>
            <a:srgbClr val="800080"/>
          </a:solidFill>
          <a:ln w="12700">
            <a:noFill/>
          </a:ln>
        </p:spPr>
        <p:txBody>
          <a:bodyPr lIns="90000" tIns="46800" rIns="90000" bIns="46800" anchor="ctr" anchorCtr="0"/>
          <a:lstStyle/>
          <a:p>
            <a:pPr lvl="0" algn="ctr" eaLnBrk="0" hangingPunct="0">
              <a:spcBef>
                <a:spcPct val="50000"/>
              </a:spcBef>
            </a:pPr>
            <a:r>
              <a:rPr lang="zh-CN" altLang="en-US" sz="1400" dirty="0">
                <a:solidFill>
                  <a:schemeClr val="bg1"/>
                </a:solidFill>
                <a:latin typeface="Harmony Text" pitchFamily="34" charset="0"/>
                <a:ea typeface="宋体" panose="02010600030101010101" pitchFamily="2" charset="-122"/>
              </a:rPr>
              <a:t>厦门大学信息学院</a:t>
            </a:r>
            <a:endParaRPr lang="zh-CN" altLang="en-US" sz="1400" dirty="0">
              <a:solidFill>
                <a:schemeClr val="bg1"/>
              </a:solidFill>
              <a:latin typeface="Harmony Text" pitchFamily="34" charset="0"/>
              <a:ea typeface="宋体" panose="02010600030101010101" pitchFamily="2" charset="-122"/>
            </a:endParaRPr>
          </a:p>
        </p:txBody>
      </p:sp>
      <p:sp>
        <p:nvSpPr>
          <p:cNvPr id="11" name="Text Box 11"/>
          <p:cNvSpPr txBox="1"/>
          <p:nvPr userDrawn="1"/>
        </p:nvSpPr>
        <p:spPr>
          <a:xfrm>
            <a:off x="0" y="6337935"/>
            <a:ext cx="1371600" cy="520065"/>
          </a:xfrm>
          <a:prstGeom prst="rect">
            <a:avLst/>
          </a:prstGeom>
          <a:noFill/>
          <a:ln w="9525">
            <a:noFill/>
          </a:ln>
        </p:spPr>
        <p:txBody>
          <a:bodyPr anchor="t" anchorCtr="0">
            <a:noAutofit/>
          </a:bodyPr>
          <a:lstStyle/>
          <a:p>
            <a:pPr lvl="0" algn="ctr" eaLnBrk="1" hangingPunct="1">
              <a:spcBef>
                <a:spcPct val="50000"/>
              </a:spcBef>
            </a:pPr>
            <a:r>
              <a:rPr lang="zh-CN" altLang="en-US" sz="1400" dirty="0">
                <a:latin typeface="Times New Roman" panose="02020603050405020304" pitchFamily="18" charset="0"/>
                <a:ea typeface="宋体" panose="02010600030101010101" pitchFamily="2" charset="-122"/>
              </a:rPr>
              <a:t>第</a:t>
            </a:r>
            <a:r>
              <a:rPr lang="en-US" altLang="zh-CN" sz="1400" dirty="0">
                <a:latin typeface="Times New Roman" panose="02020603050405020304" pitchFamily="18" charset="0"/>
                <a:ea typeface="宋体" panose="02010600030101010101" pitchFamily="2" charset="-122"/>
              </a:rPr>
              <a:t>08</a:t>
            </a:r>
            <a:r>
              <a:rPr lang="zh-CN" altLang="en-US" sz="1400" dirty="0">
                <a:latin typeface="Times New Roman" panose="02020603050405020304" pitchFamily="18" charset="0"/>
                <a:ea typeface="宋体" panose="02010600030101010101" pitchFamily="2" charset="-122"/>
              </a:rPr>
              <a:t>章</a:t>
            </a:r>
            <a:endParaRPr lang="zh-CN" altLang="en-US" sz="1400" dirty="0">
              <a:latin typeface="Times New Roman" panose="02020603050405020304" pitchFamily="18" charset="0"/>
              <a:ea typeface="宋体" panose="02010600030101010101" pitchFamily="2" charset="-122"/>
            </a:endParaRPr>
          </a:p>
        </p:txBody>
      </p:sp>
      <p:sp>
        <p:nvSpPr>
          <p:cNvPr id="1035" name="Text Box 12"/>
          <p:cNvSpPr txBox="1"/>
          <p:nvPr userDrawn="1"/>
        </p:nvSpPr>
        <p:spPr>
          <a:xfrm>
            <a:off x="2642870" y="6344920"/>
            <a:ext cx="1626870" cy="387985"/>
          </a:xfrm>
          <a:prstGeom prst="rect">
            <a:avLst/>
          </a:prstGeom>
          <a:noFill/>
          <a:ln w="9525">
            <a:noFill/>
          </a:ln>
        </p:spPr>
        <p:txBody>
          <a:bodyPr anchor="t" anchorCtr="0">
            <a:noAutofit/>
          </a:bodyPr>
          <a:lstStyle/>
          <a:p>
            <a:pPr lvl="0" eaLnBrk="1" hangingPunct="1">
              <a:spcBef>
                <a:spcPct val="50000"/>
              </a:spcBef>
            </a:pPr>
            <a:r>
              <a:rPr lang="zh-CN" altLang="en-US" sz="1400" dirty="0">
                <a:solidFill>
                  <a:schemeClr val="bg1"/>
                </a:solidFill>
                <a:latin typeface="Times New Roman" panose="02020603050405020304" pitchFamily="18" charset="0"/>
                <a:ea typeface="宋体" panose="02010600030101010101" pitchFamily="2" charset="-122"/>
              </a:rPr>
              <a:t>面向对象程序设计</a:t>
            </a:r>
            <a:endParaRPr lang="zh-CN" altLang="en-US" sz="1400" dirty="0">
              <a:solidFill>
                <a:schemeClr val="bg1"/>
              </a:solidFill>
              <a:latin typeface="Times New Roman" panose="02020603050405020304" pitchFamily="18" charset="0"/>
              <a:ea typeface="宋体" panose="02010600030101010101" pitchFamily="2" charset="-122"/>
            </a:endParaRPr>
          </a:p>
        </p:txBody>
      </p:sp>
      <p:cxnSp>
        <p:nvCxnSpPr>
          <p:cNvPr id="19" name="直接连接符 18"/>
          <p:cNvCxnSpPr/>
          <p:nvPr userDrawn="1"/>
        </p:nvCxnSpPr>
        <p:spPr>
          <a:xfrm>
            <a:off x="9525" y="513373"/>
            <a:ext cx="9144000" cy="0"/>
          </a:xfrm>
          <a:prstGeom prst="line">
            <a:avLst/>
          </a:prstGeom>
          <a:solidFill>
            <a:srgbClr val="0B5FD1"/>
          </a:solidFill>
          <a:ln w="38100">
            <a:solidFill>
              <a:srgbClr val="0766D4"/>
            </a:solidFill>
          </a:ln>
        </p:spPr>
        <p:style>
          <a:lnRef idx="1">
            <a:schemeClr val="accent2"/>
          </a:lnRef>
          <a:fillRef idx="0">
            <a:schemeClr val="accent2"/>
          </a:fillRef>
          <a:effectRef idx="0">
            <a:schemeClr val="accent2"/>
          </a:effectRef>
          <a:fontRef idx="minor">
            <a:schemeClr val="tx1"/>
          </a:fontRef>
        </p:style>
      </p:cxnSp>
      <p:sp>
        <p:nvSpPr>
          <p:cNvPr id="2" name="圆角矩形 1"/>
          <p:cNvSpPr/>
          <p:nvPr userDrawn="1"/>
        </p:nvSpPr>
        <p:spPr>
          <a:xfrm>
            <a:off x="1764030" y="33020"/>
            <a:ext cx="5589905" cy="480060"/>
          </a:xfrm>
          <a:prstGeom prst="roundRect">
            <a:avLst>
              <a:gd name="adj" fmla="val 32539"/>
            </a:avLst>
          </a:prstGeom>
          <a:solidFill>
            <a:srgbClr val="0B5FD1"/>
          </a:solidFill>
          <a:ln w="9525" cap="flat" cmpd="sng" algn="ctr">
            <a:noFill/>
            <a:prstDash val="solid"/>
            <a:round/>
            <a:headEnd type="none" w="med" len="med"/>
            <a:tailEnd type="none" w="med" len="med"/>
          </a:ln>
        </p:spPr>
        <p:txBody>
          <a:bodyPr vert="horz" wrap="square" lIns="91440" tIns="45720" rIns="91440" bIns="45720" numCol="1" anchor="t" anchorCtr="0" compatLnSpc="1"/>
          <a:p>
            <a:pPr algn="ctr" fontAlgn="base">
              <a:spcBef>
                <a:spcPct val="0"/>
              </a:spcBef>
              <a:spcAft>
                <a:spcPct val="0"/>
              </a:spcAft>
              <a:defRPr/>
            </a:pPr>
            <a:r>
              <a:rPr lang="zh-CN" altLang="en-US" sz="24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宋体" panose="02010600030101010101" pitchFamily="2" charset="-122"/>
                <a:sym typeface="宋体" panose="02010600030101010101" pitchFamily="2" charset="-122"/>
              </a:rPr>
              <a:t>第</a:t>
            </a:r>
            <a:r>
              <a:rPr lang="en-US" altLang="zh-CN" sz="24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宋体" panose="02010600030101010101" pitchFamily="2" charset="-122"/>
                <a:sym typeface="宋体" panose="02010600030101010101" pitchFamily="2" charset="-122"/>
              </a:rPr>
              <a:t>10</a:t>
            </a:r>
            <a:r>
              <a:rPr lang="zh-CN" altLang="en-US" sz="24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宋体" panose="02010600030101010101" pitchFamily="2" charset="-122"/>
                <a:sym typeface="宋体" panose="02010600030101010101" pitchFamily="2" charset="-122"/>
              </a:rPr>
              <a:t>章 </a:t>
            </a:r>
            <a:r>
              <a:rPr lang="zh-CN" altLang="en-US" sz="24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宋体" panose="02010600030101010101" pitchFamily="2" charset="-122"/>
                <a:sym typeface="宋体" panose="02010600030101010101" pitchFamily="2" charset="-122"/>
              </a:rPr>
              <a:t>模板</a:t>
            </a:r>
            <a:endParaRPr lang="zh-CN" altLang="en-US" sz="24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宋体" panose="02010600030101010101" pitchFamily="2" charset="-122"/>
              <a:sym typeface="宋体" panose="02010600030101010101" pitchFamily="2" charset="-122"/>
            </a:endParaRPr>
          </a:p>
        </p:txBody>
      </p:sp>
      <p:sp>
        <p:nvSpPr>
          <p:cNvPr id="3" name="前凸带形 2"/>
          <p:cNvSpPr/>
          <p:nvPr userDrawn="1"/>
        </p:nvSpPr>
        <p:spPr>
          <a:xfrm>
            <a:off x="10160" y="44450"/>
            <a:ext cx="1255395" cy="466090"/>
          </a:xfrm>
          <a:prstGeom prst="ribbon">
            <a:avLst/>
          </a:prstGeom>
          <a:solidFill>
            <a:srgbClr val="0B5FD1"/>
          </a:solidFill>
          <a:ln w="9525" cap="flat" cmpd="sng" algn="ctr">
            <a:solidFill>
              <a:schemeClr val="bg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en-US" altLang="zh-CN" sz="1400" b="1" i="0" u="none" strike="noStrike" cap="none" normalizeH="0" baseline="0">
                <a:ln>
                  <a:noFill/>
                </a:ln>
                <a:solidFill>
                  <a:schemeClr val="bg1"/>
                </a:solidFill>
                <a:effectLst/>
                <a:latin typeface="Arial" panose="020B0604020202020204" pitchFamily="34" charset="0"/>
                <a:ea typeface="宋体" panose="02010600030101010101" pitchFamily="2" charset="-122"/>
              </a:rPr>
              <a:t> </a:t>
            </a:r>
            <a:endParaRPr kumimoji="0" lang="en-US" altLang="zh-CN" sz="1400" b="1" i="0" u="none" strike="noStrike" cap="none" normalizeH="0" baseline="0">
              <a:ln>
                <a:noFill/>
              </a:ln>
              <a:solidFill>
                <a:schemeClr val="bg1"/>
              </a:solidFill>
              <a:effectLst/>
              <a:latin typeface="Arial" panose="020B0604020202020204" pitchFamily="34" charset="0"/>
              <a:ea typeface="宋体" panose="02010600030101010101" pitchFamily="2" charset="-122"/>
            </a:endParaRPr>
          </a:p>
        </p:txBody>
      </p:sp>
      <p:pic>
        <p:nvPicPr>
          <p:cNvPr id="12" name="图片 11"/>
          <p:cNvPicPr>
            <a:picLocks noChangeAspect="1"/>
          </p:cNvPicPr>
          <p:nvPr userDrawn="1"/>
        </p:nvPicPr>
        <p:blipFill>
          <a:blip r:embed="rId12"/>
          <a:stretch>
            <a:fillRect/>
          </a:stretch>
        </p:blipFill>
        <p:spPr>
          <a:xfrm>
            <a:off x="8532495" y="0"/>
            <a:ext cx="485140" cy="48387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2pPr>
      <a:lvl3pPr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3pPr>
      <a:lvl4pPr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4pPr>
      <a:lvl5pPr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5pPr>
      <a:lvl6pPr marL="457200"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6pPr>
      <a:lvl7pPr marL="914400"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7pPr>
      <a:lvl8pPr marL="1371600"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8pPr>
      <a:lvl9pPr marL="1828800" algn="l" rtl="0" eaLnBrk="0" fontAlgn="base" hangingPunct="0">
        <a:spcBef>
          <a:spcPct val="0"/>
        </a:spcBef>
        <a:spcAft>
          <a:spcPct val="0"/>
        </a:spcAft>
        <a:defRPr sz="4000">
          <a:solidFill>
            <a:schemeClr val="tx2"/>
          </a:solidFill>
          <a:latin typeface="Arial" panose="020B0604020202020204" pitchFamily="34" charset="0"/>
          <a:ea typeface="楷体_GB2312" pitchFamily="49" charset="-122"/>
        </a:defRPr>
      </a:lvl9pPr>
    </p:titleStyle>
    <p:body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vl6pPr marL="25146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6pPr>
      <a:lvl7pPr marL="29718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7pPr>
      <a:lvl8pPr marL="34290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8pPr>
      <a:lvl9pPr marL="38862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1.xml"/></Relationships>
</file>

<file path=ppt/slides/_rels/slide73.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13.png"/><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p:cNvSpPr>
          <p:nvPr>
            <p:ph type="body"/>
          </p:nvPr>
        </p:nvSpPr>
        <p:spPr>
          <a:xfrm>
            <a:off x="1187450" y="2565400"/>
            <a:ext cx="4916488" cy="1720850"/>
          </a:xfrm>
        </p:spPr>
        <p:txBody>
          <a:bodyPr vert="horz" wrap="square" lIns="91440" tIns="45720" rIns="91440" bIns="45720" anchor="t" anchorCtr="0"/>
          <a:lstStyle/>
          <a:p>
            <a:pPr>
              <a:buNone/>
            </a:pPr>
            <a:r>
              <a:rPr lang="en-US" altLang="zh-CN" sz="2800" b="1" dirty="0"/>
              <a:t>8.1 </a:t>
            </a:r>
            <a:r>
              <a:rPr lang="zh-CN" altLang="zh-CN" sz="2800" b="1" dirty="0"/>
              <a:t>类属的概念</a:t>
            </a:r>
            <a:endParaRPr lang="zh-CN" altLang="zh-CN" sz="2800" b="1" dirty="0"/>
          </a:p>
          <a:p>
            <a:pPr>
              <a:buNone/>
            </a:pPr>
            <a:r>
              <a:rPr lang="en-US" altLang="zh-CN" sz="2800" b="1" dirty="0"/>
              <a:t>8.2 </a:t>
            </a:r>
            <a:r>
              <a:rPr lang="zh-CN" altLang="zh-CN" sz="2800" b="1" dirty="0"/>
              <a:t>模板</a:t>
            </a:r>
            <a:endParaRPr lang="zh-CN" altLang="zh-CN" sz="2800" b="1" dirty="0"/>
          </a:p>
          <a:p>
            <a:pPr>
              <a:buNone/>
            </a:pPr>
            <a:r>
              <a:rPr lang="en-US" altLang="zh-CN" sz="2800" b="1" dirty="0"/>
              <a:t>8.3 </a:t>
            </a:r>
            <a:r>
              <a:rPr lang="zh-CN" altLang="zh-CN" sz="2800" b="1" dirty="0"/>
              <a:t>C++标准模板库</a:t>
            </a:r>
            <a:endParaRPr lang="zh-CN" altLang="zh-CN" sz="28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8" name="Rectangle 2"/>
          <p:cNvSpPr>
            <a:spLocks noGrp="1"/>
          </p:cNvSpPr>
          <p:nvPr/>
        </p:nvSpPr>
        <p:spPr>
          <a:xfrm>
            <a:off x="1835468" y="404495"/>
            <a:ext cx="5164137" cy="1752600"/>
          </a:xfrm>
          <a:prstGeom prst="rect">
            <a:avLst/>
          </a:prstGeom>
          <a:noFill/>
          <a:ln w="9525">
            <a:noFill/>
          </a:ln>
        </p:spPr>
        <p:txBody>
          <a:bodyPr vert="horz" wrap="square" lIns="91440" tIns="45720" rIns="91440" bIns="45720" anchor="ctr" anchorCtr="0"/>
          <a:lstStyle>
            <a:lvl1pPr lvl="0">
              <a:buClrTx/>
              <a:buSzTx/>
              <a:buFontTx/>
              <a:defRPr/>
            </a:lvl1pPr>
          </a:lstStyle>
          <a:p>
            <a:pPr lvl="0"/>
            <a:r>
              <a:rPr lang="zh-CN" altLang="zh-CN" sz="5400" dirty="0"/>
              <a:t>第</a:t>
            </a:r>
            <a:r>
              <a:rPr lang="zh-CN" altLang="en-US" sz="5400" dirty="0"/>
              <a:t>八</a:t>
            </a:r>
            <a:r>
              <a:rPr lang="zh-CN" altLang="zh-CN" sz="5400" dirty="0"/>
              <a:t>章 模板</a:t>
            </a:r>
            <a:endParaRPr lang="zh-CN" altLang="zh-CN" sz="5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457200" y="44450"/>
            <a:ext cx="8229600" cy="723900"/>
          </a:xfrm>
          <a:solidFill>
            <a:schemeClr val="accent2"/>
          </a:solidFill>
        </p:spPr>
        <p:txBody>
          <a:bodyPr/>
          <a:lstStyle/>
          <a:p>
            <a:pPr eaLnBrk="1" hangingPunct="1">
              <a:defRPr/>
            </a:pPr>
            <a:r>
              <a:rPr lang="zh-CN" altLang="en-US" sz="4000" b="1"/>
              <a:t>通用指针参数实现类属函数</a:t>
            </a:r>
            <a:endParaRPr lang="zh-CN" altLang="en-US" sz="4000" b="1"/>
          </a:p>
        </p:txBody>
      </p:sp>
      <p:sp>
        <p:nvSpPr>
          <p:cNvPr id="12291" name="Rectangle 3"/>
          <p:cNvSpPr>
            <a:spLocks noGrp="1" noChangeArrowheads="1"/>
          </p:cNvSpPr>
          <p:nvPr>
            <p:ph type="body" idx="1"/>
          </p:nvPr>
        </p:nvSpPr>
        <p:spPr>
          <a:xfrm>
            <a:off x="35560" y="692150"/>
            <a:ext cx="9144000" cy="5949950"/>
          </a:xfrm>
        </p:spPr>
        <p:txBody>
          <a:bodyPr/>
          <a:lstStyle/>
          <a:p>
            <a:pPr marL="0" indent="0" eaLnBrk="1" hangingPunct="1">
              <a:lnSpc>
                <a:spcPct val="80000"/>
              </a:lnSpc>
              <a:defRPr/>
            </a:pPr>
            <a:r>
              <a:rPr lang="en-GB" altLang="zh-CN" sz="2000" b="1" dirty="0"/>
              <a:t> </a:t>
            </a:r>
            <a:r>
              <a:rPr lang="zh-CN" altLang="en-GB" sz="2000" b="1" dirty="0"/>
              <a:t>函数定义：</a:t>
            </a:r>
            <a:endParaRPr lang="zh-CN" altLang="en-GB" sz="2000" b="1" dirty="0"/>
          </a:p>
          <a:p>
            <a:pPr marL="0" indent="0" eaLnBrk="1" hangingPunct="1">
              <a:lnSpc>
                <a:spcPct val="80000"/>
              </a:lnSpc>
              <a:buFont typeface="Wingdings" panose="05000000000000000000" pitchFamily="2" charset="2"/>
              <a:buNone/>
              <a:defRPr/>
            </a:pPr>
            <a:r>
              <a:rPr lang="en-GB" altLang="zh-CN" sz="2000" b="1" dirty="0"/>
              <a:t>void sort(void *base, //</a:t>
            </a:r>
            <a:r>
              <a:rPr lang="zh-CN" altLang="en-GB" sz="2000" b="1" dirty="0"/>
              <a:t>需排序的数据首地址</a:t>
            </a:r>
            <a:endParaRPr lang="zh-CN" altLang="en-GB" sz="2000" b="1" dirty="0"/>
          </a:p>
          <a:p>
            <a:pPr marL="0" indent="0" eaLnBrk="1" hangingPunct="1">
              <a:lnSpc>
                <a:spcPct val="80000"/>
              </a:lnSpc>
              <a:buFont typeface="Wingdings" panose="05000000000000000000" pitchFamily="2" charset="2"/>
              <a:buNone/>
              <a:defRPr/>
            </a:pPr>
            <a:r>
              <a:rPr lang="zh-CN" altLang="en-GB" sz="2000" b="1" dirty="0"/>
              <a:t>             </a:t>
            </a:r>
            <a:r>
              <a:rPr lang="en-GB" altLang="zh-CN" sz="2000" b="1" dirty="0"/>
              <a:t>unsigned </a:t>
            </a:r>
            <a:r>
              <a:rPr lang="en-GB" altLang="zh-CN" sz="2000" b="1" dirty="0" err="1"/>
              <a:t>int</a:t>
            </a:r>
            <a:r>
              <a:rPr lang="en-GB" altLang="zh-CN" sz="2000" b="1" dirty="0"/>
              <a:t> count, //</a:t>
            </a:r>
            <a:r>
              <a:rPr lang="zh-CN" altLang="en-GB" sz="2000" b="1" dirty="0"/>
              <a:t>数据元素的个数</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unsigned </a:t>
            </a:r>
            <a:r>
              <a:rPr lang="en-GB" altLang="zh-CN" sz="2000" b="1" dirty="0" err="1"/>
              <a:t>int</a:t>
            </a:r>
            <a:r>
              <a:rPr lang="en-GB" altLang="zh-CN" sz="2000" b="1" dirty="0"/>
              <a:t> </a:t>
            </a:r>
            <a:r>
              <a:rPr lang="en-GB" altLang="zh-CN" sz="2000" b="1" dirty="0" err="1"/>
              <a:t>element_size</a:t>
            </a:r>
            <a:r>
              <a:rPr lang="en-GB" altLang="zh-CN" sz="2000" b="1" dirty="0"/>
              <a:t>, //</a:t>
            </a:r>
            <a:r>
              <a:rPr lang="zh-CN" altLang="en-GB" sz="2000" b="1" dirty="0"/>
              <a:t>数据元素的尺寸</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a:t>
            </a:r>
            <a:r>
              <a:rPr lang="en-GB" altLang="zh-CN" sz="2000" b="1" dirty="0" err="1"/>
              <a:t>int</a:t>
            </a:r>
            <a:r>
              <a:rPr lang="en-GB" altLang="zh-CN" sz="2000" b="1" dirty="0"/>
              <a:t> (*</a:t>
            </a:r>
            <a:r>
              <a:rPr lang="en-GB" altLang="zh-CN" sz="2000" b="1" dirty="0" err="1"/>
              <a:t>cmp</a:t>
            </a:r>
            <a:r>
              <a:rPr lang="en-GB" altLang="zh-CN" sz="2000" b="1" dirty="0"/>
              <a:t>)(</a:t>
            </a:r>
            <a:r>
              <a:rPr lang="en-GB" altLang="zh-CN" sz="2000" b="1" dirty="0" err="1"/>
              <a:t>const</a:t>
            </a:r>
            <a:r>
              <a:rPr lang="en-GB" altLang="zh-CN" sz="2000" b="1" dirty="0"/>
              <a:t> void *, </a:t>
            </a:r>
            <a:r>
              <a:rPr lang="en-GB" altLang="zh-CN" sz="2000" b="1" dirty="0" err="1"/>
              <a:t>const</a:t>
            </a:r>
            <a:r>
              <a:rPr lang="en-GB" altLang="zh-CN" sz="2000" b="1" dirty="0"/>
              <a:t> void *) ) //</a:t>
            </a:r>
            <a:r>
              <a:rPr lang="zh-CN" altLang="en-GB" sz="2000" b="1" dirty="0"/>
              <a:t>比较两个元素的函数</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 </a:t>
            </a:r>
            <a:r>
              <a:rPr lang="zh-CN" altLang="en-GB" sz="2000" b="1" dirty="0"/>
              <a:t>不论采用何种排序算法，一般都需要对数组进行以下操作：	</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1</a:t>
            </a:r>
            <a:r>
              <a:rPr lang="zh-CN" altLang="en-GB" sz="2000" b="1" dirty="0"/>
              <a:t>、取第</a:t>
            </a:r>
            <a:r>
              <a:rPr lang="en-GB" altLang="zh-CN" sz="2000" b="1" dirty="0" err="1"/>
              <a:t>i</a:t>
            </a:r>
            <a:r>
              <a:rPr lang="zh-CN" altLang="en-GB" sz="2000" b="1" dirty="0"/>
              <a:t>个元素</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(char *)</a:t>
            </a:r>
            <a:r>
              <a:rPr lang="en-GB" altLang="zh-CN" sz="2000" b="1" dirty="0" err="1"/>
              <a:t>base+i</a:t>
            </a:r>
            <a:r>
              <a:rPr lang="en-GB" altLang="zh-CN" sz="2000" b="1" dirty="0"/>
              <a:t>*</a:t>
            </a:r>
            <a:r>
              <a:rPr lang="en-GB" altLang="zh-CN" sz="2000" b="1" dirty="0" err="1"/>
              <a:t>element_size</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2</a:t>
            </a:r>
            <a:r>
              <a:rPr lang="zh-CN" altLang="en-GB" sz="2000" b="1" dirty="0"/>
              <a:t>、比较第</a:t>
            </a:r>
            <a:r>
              <a:rPr lang="en-GB" altLang="zh-CN" sz="2000" b="1" dirty="0" err="1"/>
              <a:t>i</a:t>
            </a:r>
            <a:r>
              <a:rPr lang="zh-CN" altLang="en-GB" sz="2000" b="1" dirty="0"/>
              <a:t>个和第</a:t>
            </a:r>
            <a:r>
              <a:rPr lang="en-GB" altLang="zh-CN" sz="2000" b="1" dirty="0"/>
              <a:t>j</a:t>
            </a:r>
            <a:r>
              <a:rPr lang="zh-CN" altLang="en-GB" sz="2000" b="1" dirty="0"/>
              <a:t>个元素的大小 </a:t>
            </a:r>
            <a:r>
              <a:rPr lang="zh-CN" altLang="en-US" sz="2000" b="1" dirty="0"/>
              <a:t>（利用调用者提供的</a:t>
            </a:r>
            <a:r>
              <a:rPr lang="zh-CN" altLang="en-US" sz="2000" b="1" dirty="0">
                <a:solidFill>
                  <a:srgbClr val="FFC000"/>
                </a:solidFill>
              </a:rPr>
              <a:t>回调函数</a:t>
            </a:r>
            <a:r>
              <a:rPr lang="en-US" altLang="zh-CN" sz="2000" b="1" dirty="0" err="1"/>
              <a:t>cmp</a:t>
            </a:r>
            <a:r>
              <a:rPr lang="zh-CN" altLang="en-US" sz="2000" b="1" dirty="0"/>
              <a:t>实现）</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a:t>
            </a:r>
            <a:r>
              <a:rPr lang="en-GB" altLang="zh-CN" sz="2000" b="1" dirty="0" err="1"/>
              <a:t>cmp</a:t>
            </a:r>
            <a:r>
              <a:rPr lang="en-GB" altLang="zh-CN" sz="2000" b="1" dirty="0"/>
              <a:t>)((char *)</a:t>
            </a:r>
            <a:r>
              <a:rPr lang="en-GB" altLang="zh-CN" sz="2000" b="1" dirty="0" err="1"/>
              <a:t>base+i</a:t>
            </a:r>
            <a:r>
              <a:rPr lang="en-GB" altLang="zh-CN" sz="2000" b="1" dirty="0"/>
              <a:t>*</a:t>
            </a:r>
            <a:r>
              <a:rPr lang="en-GB" altLang="zh-CN" sz="2000" b="1" dirty="0" err="1"/>
              <a:t>element_size</a:t>
            </a:r>
            <a:r>
              <a:rPr lang="en-GB" altLang="zh-CN" sz="2000" b="1" dirty="0"/>
              <a:t>,</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(char *)</a:t>
            </a:r>
            <a:r>
              <a:rPr lang="en-GB" altLang="zh-CN" sz="2000" b="1" dirty="0" err="1"/>
              <a:t>base+j</a:t>
            </a:r>
            <a:r>
              <a:rPr lang="en-GB" altLang="zh-CN" sz="2000" b="1" dirty="0"/>
              <a:t>*</a:t>
            </a:r>
            <a:r>
              <a:rPr lang="en-GB" altLang="zh-CN" sz="2000" b="1" dirty="0" err="1"/>
              <a:t>element_size</a:t>
            </a:r>
            <a:r>
              <a:rPr lang="en-GB" altLang="zh-CN" sz="2000" b="1" dirty="0"/>
              <a:t>)</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3</a:t>
            </a:r>
            <a:r>
              <a:rPr lang="zh-CN" altLang="en-GB" sz="2000" b="1" dirty="0"/>
              <a:t>、交换第</a:t>
            </a:r>
            <a:r>
              <a:rPr lang="en-GB" altLang="zh-CN" sz="2000" b="1" dirty="0" err="1"/>
              <a:t>i</a:t>
            </a:r>
            <a:r>
              <a:rPr lang="zh-CN" altLang="en-GB" sz="2000" b="1" dirty="0"/>
              <a:t>个和第</a:t>
            </a:r>
            <a:r>
              <a:rPr lang="en-GB" altLang="zh-CN" sz="2000" b="1" dirty="0"/>
              <a:t>j</a:t>
            </a:r>
            <a:r>
              <a:rPr lang="zh-CN" altLang="en-GB" sz="2000" b="1" dirty="0"/>
              <a:t>个元素</a:t>
            </a:r>
            <a:endParaRPr lang="zh-CN" altLang="en-GB" sz="2000" b="1" dirty="0"/>
          </a:p>
          <a:p>
            <a:pPr marL="0" indent="0" eaLnBrk="1" hangingPunct="1">
              <a:lnSpc>
                <a:spcPct val="80000"/>
              </a:lnSpc>
              <a:buFont typeface="Wingdings" panose="05000000000000000000" pitchFamily="2" charset="2"/>
              <a:buNone/>
              <a:defRPr/>
            </a:pPr>
            <a:r>
              <a:rPr lang="en-GB" altLang="zh-CN" sz="2000" b="1" dirty="0"/>
              <a:t>        char *p1=(char *)</a:t>
            </a:r>
            <a:r>
              <a:rPr lang="en-GB" altLang="zh-CN" sz="2000" b="1" dirty="0" err="1"/>
              <a:t>base+i</a:t>
            </a:r>
            <a:r>
              <a:rPr lang="en-GB" altLang="zh-CN" sz="2000" b="1" dirty="0"/>
              <a:t>*</a:t>
            </a:r>
            <a:r>
              <a:rPr lang="en-GB" altLang="zh-CN" sz="2000" b="1" dirty="0" err="1"/>
              <a:t>element_size</a:t>
            </a:r>
            <a:r>
              <a:rPr lang="en-GB" altLang="zh-CN" sz="2000" b="1" dirty="0"/>
              <a:t>,</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*p2=(char *)</a:t>
            </a:r>
            <a:r>
              <a:rPr lang="en-GB" altLang="zh-CN" sz="2000" b="1" dirty="0" err="1"/>
              <a:t>base+j</a:t>
            </a:r>
            <a:r>
              <a:rPr lang="en-GB" altLang="zh-CN" sz="2000" b="1" dirty="0"/>
              <a:t>*</a:t>
            </a:r>
            <a:r>
              <a:rPr lang="en-GB" altLang="zh-CN" sz="2000" b="1" dirty="0" err="1"/>
              <a:t>element_size</a:t>
            </a:r>
            <a:r>
              <a:rPr lang="en-GB" altLang="zh-CN" sz="2000" b="1" dirty="0"/>
              <a:t>;</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for (</a:t>
            </a:r>
            <a:r>
              <a:rPr lang="en-GB" altLang="zh-CN" sz="2000" b="1" dirty="0" err="1"/>
              <a:t>int</a:t>
            </a:r>
            <a:r>
              <a:rPr lang="en-GB" altLang="zh-CN" sz="2000" b="1" dirty="0"/>
              <a:t> k=0; k&lt;</a:t>
            </a:r>
            <a:r>
              <a:rPr lang="en-GB" altLang="zh-CN" sz="2000" b="1" dirty="0" err="1"/>
              <a:t>element_size</a:t>
            </a:r>
            <a:r>
              <a:rPr lang="en-GB" altLang="zh-CN" sz="2000" b="1" dirty="0"/>
              <a:t>; k++)</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	char temp=p1[k]; p1[k] = p2[k]; p2[k] = temp;</a:t>
            </a:r>
            <a:endParaRPr lang="en-GB" altLang="zh-CN" sz="2000" b="1" dirty="0"/>
          </a:p>
          <a:p>
            <a:pPr marL="0" indent="0" eaLnBrk="1" hangingPunct="1">
              <a:lnSpc>
                <a:spcPct val="80000"/>
              </a:lnSpc>
              <a:buFont typeface="Wingdings" panose="05000000000000000000" pitchFamily="2" charset="2"/>
              <a:buNone/>
              <a:defRPr/>
            </a:pPr>
            <a:r>
              <a:rPr lang="en-GB" altLang="zh-CN" sz="2000" b="1" dirty="0"/>
              <a:t>        } */</a:t>
            </a:r>
            <a:endParaRPr lang="en-GB" altLang="zh-CN" sz="2000" b="1" dirty="0"/>
          </a:p>
          <a:p>
            <a:pPr marL="0" indent="0" eaLnBrk="1" hangingPunct="1">
              <a:lnSpc>
                <a:spcPct val="80000"/>
              </a:lnSpc>
              <a:buFont typeface="Wingdings" panose="05000000000000000000" pitchFamily="2" charset="2"/>
              <a:buNone/>
              <a:defRPr/>
            </a:pPr>
            <a:r>
              <a:rPr lang="en-GB" altLang="zh-CN" sz="2000" b="1" dirty="0"/>
              <a:t>}</a:t>
            </a:r>
            <a:endParaRPr lang="en-US" altLang="zh-CN" sz="20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1"/>
          </p:nvPr>
        </p:nvSpPr>
        <p:spPr>
          <a:xfrm>
            <a:off x="179388" y="73025"/>
            <a:ext cx="8893175" cy="6669088"/>
          </a:xfrm>
          <a:solidFill>
            <a:schemeClr val="accent2"/>
          </a:solidFill>
        </p:spPr>
        <p:txBody>
          <a:bodyPr/>
          <a:lstStyle/>
          <a:p>
            <a:pPr marL="0" indent="0" eaLnBrk="1" hangingPunct="1">
              <a:lnSpc>
                <a:spcPct val="80000"/>
              </a:lnSpc>
              <a:defRPr/>
            </a:pPr>
            <a:r>
              <a:rPr lang="en-GB" altLang="zh-CN" sz="2200" b="1" dirty="0"/>
              <a:t> </a:t>
            </a:r>
            <a:r>
              <a:rPr lang="zh-CN" altLang="en-GB" sz="2200" b="1" dirty="0"/>
              <a:t>调用者需要提供：</a:t>
            </a:r>
            <a:endParaRPr lang="zh-CN" altLang="en-GB" sz="2200" b="1" dirty="0"/>
          </a:p>
          <a:p>
            <a:pPr marL="0" indent="0" eaLnBrk="1" hangingPunct="1">
              <a:lnSpc>
                <a:spcPct val="80000"/>
              </a:lnSpc>
              <a:buFont typeface="Wingdings" panose="05000000000000000000" pitchFamily="2" charset="2"/>
              <a:buNone/>
              <a:defRPr/>
            </a:pPr>
            <a:r>
              <a:rPr lang="en-GB" altLang="zh-CN" sz="2200" b="1" dirty="0"/>
              <a:t>int </a:t>
            </a:r>
            <a:r>
              <a:rPr lang="en-GB" altLang="zh-CN" sz="2200" b="1" dirty="0" err="1"/>
              <a:t>int_compare</a:t>
            </a:r>
            <a:r>
              <a:rPr lang="en-GB" altLang="zh-CN" sz="2200" b="1" dirty="0"/>
              <a:t>(</a:t>
            </a:r>
            <a:r>
              <a:rPr lang="en-GB" altLang="zh-CN" sz="2200" b="1" dirty="0" err="1"/>
              <a:t>const</a:t>
            </a:r>
            <a:r>
              <a:rPr lang="en-GB" altLang="zh-CN" sz="2200" b="1" dirty="0"/>
              <a:t> void *p1, </a:t>
            </a:r>
            <a:r>
              <a:rPr lang="en-GB" altLang="zh-CN" sz="2200" b="1" dirty="0" err="1"/>
              <a:t>const</a:t>
            </a:r>
            <a:r>
              <a:rPr lang="en-GB" altLang="zh-CN" sz="2200" b="1" dirty="0"/>
              <a:t> void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a:t>
            </a:r>
            <a:r>
              <a:rPr lang="zh-CN" altLang="en-GB" sz="2200" b="1" dirty="0"/>
              <a:t>比较</a:t>
            </a:r>
            <a:r>
              <a:rPr lang="en-GB" altLang="zh-CN" sz="2200" b="1" dirty="0"/>
              <a:t>int</a:t>
            </a:r>
            <a:r>
              <a:rPr lang="zh-CN" altLang="en-GB" sz="2200" b="1" dirty="0"/>
              <a:t>类型元素大小。</a:t>
            </a:r>
            <a:endParaRPr lang="zh-CN" altLang="en-GB" sz="2200" b="1" dirty="0"/>
          </a:p>
          <a:p>
            <a:pPr marL="0" indent="0" eaLnBrk="1" hangingPunct="1">
              <a:lnSpc>
                <a:spcPct val="80000"/>
              </a:lnSpc>
              <a:buFont typeface="Wingdings" panose="05000000000000000000" pitchFamily="2" charset="2"/>
              <a:buNone/>
              <a:defRPr/>
            </a:pPr>
            <a:r>
              <a:rPr lang="en-GB" altLang="zh-CN" sz="2200" b="1" dirty="0"/>
              <a:t>{	if (*(int *)p1 &lt; *(int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a:t>
            </a:r>
            <a:r>
              <a:rPr lang="en-GB" altLang="zh-CN" sz="2200" b="1" dirty="0">
                <a:latin typeface="Arial" panose="020B0604020202020204"/>
              </a:rPr>
              <a:t>–</a:t>
            </a:r>
            <a:r>
              <a:rPr lang="en-GB" altLang="zh-CN" sz="2200" b="1" dirty="0"/>
              <a:t>1;</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else if (*(</a:t>
            </a:r>
            <a:r>
              <a:rPr lang="en-GB" altLang="zh-CN" sz="2200" b="1" dirty="0" err="1"/>
              <a:t>int</a:t>
            </a:r>
            <a:r>
              <a:rPr lang="en-GB" altLang="zh-CN" sz="2200" b="1" dirty="0"/>
              <a:t> *)p1 &gt; *(</a:t>
            </a:r>
            <a:r>
              <a:rPr lang="en-GB" altLang="zh-CN" sz="2200" b="1" dirty="0" err="1"/>
              <a:t>int</a:t>
            </a:r>
            <a:r>
              <a:rPr lang="en-GB" altLang="zh-CN" sz="2200" b="1" dirty="0"/>
              <a:t>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1;</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else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0;</a:t>
            </a:r>
            <a:endParaRPr lang="en-GB" altLang="zh-CN" sz="2200" b="1" dirty="0"/>
          </a:p>
          <a:p>
            <a:pPr marL="0" indent="0" eaLnBrk="1" hangingPunct="1">
              <a:lnSpc>
                <a:spcPct val="80000"/>
              </a:lnSpc>
              <a:buFont typeface="Wingdings" panose="05000000000000000000" pitchFamily="2" charset="2"/>
              <a:buNone/>
              <a:defRPr/>
            </a:pPr>
            <a:r>
              <a:rPr lang="en-GB" altLang="zh-CN" sz="2200" b="1" dirty="0"/>
              <a:t>}</a:t>
            </a:r>
            <a:endParaRPr lang="en-GB" altLang="zh-CN" sz="2200" b="1" dirty="0"/>
          </a:p>
          <a:p>
            <a:pPr marL="0" indent="0" eaLnBrk="1" hangingPunct="1">
              <a:lnSpc>
                <a:spcPct val="80000"/>
              </a:lnSpc>
              <a:buFont typeface="Wingdings" panose="05000000000000000000" pitchFamily="2" charset="2"/>
              <a:buNone/>
              <a:defRPr/>
            </a:pPr>
            <a:r>
              <a:rPr lang="en-GB" altLang="zh-CN" sz="2200" b="1" dirty="0" err="1"/>
              <a:t>int</a:t>
            </a:r>
            <a:r>
              <a:rPr lang="en-GB" altLang="zh-CN" sz="2200" b="1" dirty="0"/>
              <a:t> </a:t>
            </a:r>
            <a:r>
              <a:rPr lang="en-GB" altLang="zh-CN" sz="2200" b="1" dirty="0" err="1"/>
              <a:t>double_compare</a:t>
            </a:r>
            <a:r>
              <a:rPr lang="en-GB" altLang="zh-CN" sz="2200" b="1" dirty="0"/>
              <a:t>(</a:t>
            </a:r>
            <a:r>
              <a:rPr lang="en-GB" altLang="zh-CN" sz="2200" b="1" dirty="0" err="1"/>
              <a:t>const</a:t>
            </a:r>
            <a:r>
              <a:rPr lang="en-GB" altLang="zh-CN" sz="2200" b="1" dirty="0"/>
              <a:t> void *p1, </a:t>
            </a:r>
            <a:r>
              <a:rPr lang="en-GB" altLang="zh-CN" sz="2200" b="1" dirty="0" err="1"/>
              <a:t>const</a:t>
            </a:r>
            <a:r>
              <a:rPr lang="en-GB" altLang="zh-CN" sz="2200" b="1" dirty="0"/>
              <a:t> void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a:t>
            </a:r>
            <a:r>
              <a:rPr lang="zh-CN" altLang="en-GB" sz="2200" b="1" dirty="0"/>
              <a:t>比较</a:t>
            </a:r>
            <a:r>
              <a:rPr lang="en-GB" altLang="zh-CN" sz="2200" b="1" dirty="0"/>
              <a:t>double</a:t>
            </a:r>
            <a:r>
              <a:rPr lang="zh-CN" altLang="en-GB" sz="2200" b="1" dirty="0"/>
              <a:t>类型元素大小。</a:t>
            </a:r>
            <a:endParaRPr lang="zh-CN" altLang="en-GB" sz="2200" b="1" dirty="0"/>
          </a:p>
          <a:p>
            <a:pPr marL="0" indent="0" eaLnBrk="1" hangingPunct="1">
              <a:lnSpc>
                <a:spcPct val="80000"/>
              </a:lnSpc>
              <a:buFont typeface="Wingdings" panose="05000000000000000000" pitchFamily="2" charset="2"/>
              <a:buNone/>
              <a:defRPr/>
            </a:pPr>
            <a:r>
              <a:rPr lang="en-GB" altLang="zh-CN" sz="2200" b="1" dirty="0"/>
              <a:t>{	if (*(double *)p1 &lt; *(double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a:t>
            </a:r>
            <a:r>
              <a:rPr lang="en-GB" altLang="zh-CN" sz="2200" b="1" dirty="0">
                <a:latin typeface="Arial" panose="020B0604020202020204"/>
              </a:rPr>
              <a:t>–</a:t>
            </a:r>
            <a:r>
              <a:rPr lang="en-GB" altLang="zh-CN" sz="2200" b="1" dirty="0"/>
              <a:t>1;</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else if (*(double *)p1 &gt; *(double *)p2)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1;</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else </a:t>
            </a:r>
            <a:endParaRPr lang="en-GB" altLang="zh-CN" sz="2200" b="1" dirty="0"/>
          </a:p>
          <a:p>
            <a:pPr marL="0" indent="0" eaLnBrk="1" hangingPunct="1">
              <a:lnSpc>
                <a:spcPct val="80000"/>
              </a:lnSpc>
              <a:buFont typeface="Wingdings" panose="05000000000000000000" pitchFamily="2" charset="2"/>
              <a:buNone/>
              <a:defRPr/>
            </a:pPr>
            <a:r>
              <a:rPr lang="en-GB" altLang="zh-CN" sz="2200" b="1" dirty="0"/>
              <a:t>		return 0;</a:t>
            </a:r>
            <a:endParaRPr lang="en-GB" altLang="zh-CN" sz="2200" b="1" dirty="0"/>
          </a:p>
          <a:p>
            <a:pPr marL="0" indent="0" eaLnBrk="1" hangingPunct="1">
              <a:lnSpc>
                <a:spcPct val="80000"/>
              </a:lnSpc>
              <a:buFont typeface="Wingdings" panose="05000000000000000000" pitchFamily="2" charset="2"/>
              <a:buNone/>
              <a:defRPr/>
            </a:pPr>
            <a:r>
              <a:rPr lang="en-GB" altLang="zh-CN" sz="2200" b="1" dirty="0"/>
              <a:t>}</a:t>
            </a:r>
            <a:endParaRPr lang="en-US" altLang="zh-CN" sz="2200"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type="body" idx="1"/>
          </p:nvPr>
        </p:nvSpPr>
        <p:spPr>
          <a:xfrm>
            <a:off x="107315" y="44133"/>
            <a:ext cx="8964613" cy="6597650"/>
          </a:xfrm>
          <a:solidFill>
            <a:schemeClr val="accent2"/>
          </a:solidFill>
        </p:spPr>
        <p:txBody>
          <a:bodyPr/>
          <a:lstStyle/>
          <a:p>
            <a:pPr marL="0" indent="0" defTabSz="633730" eaLnBrk="1" hangingPunct="1">
              <a:lnSpc>
                <a:spcPct val="80000"/>
              </a:lnSpc>
              <a:buFont typeface="Wingdings" panose="05000000000000000000" pitchFamily="2" charset="2"/>
              <a:buNone/>
              <a:defRPr/>
            </a:pPr>
            <a:r>
              <a:rPr lang="en-US" altLang="zh-CN" sz="2400" b="1"/>
              <a:t>int A_compare(const void *p1, const void *p2) </a:t>
            </a:r>
            <a:endParaRPr lang="en-US" altLang="zh-CN" sz="2400" b="1"/>
          </a:p>
          <a:p>
            <a:pPr marL="0" indent="0" defTabSz="633730" eaLnBrk="1" hangingPunct="1">
              <a:lnSpc>
                <a:spcPct val="80000"/>
              </a:lnSpc>
              <a:buFont typeface="Wingdings" panose="05000000000000000000" pitchFamily="2" charset="2"/>
              <a:buNone/>
              <a:defRPr/>
            </a:pPr>
            <a:r>
              <a:rPr lang="en-US" altLang="zh-CN" sz="2400" b="1"/>
              <a:t>//</a:t>
            </a:r>
            <a:r>
              <a:rPr lang="zh-CN" altLang="en-US" sz="2400" b="1"/>
              <a:t>比较</a:t>
            </a:r>
            <a:r>
              <a:rPr lang="en-US" altLang="zh-CN" sz="2400" b="1"/>
              <a:t>A</a:t>
            </a:r>
            <a:r>
              <a:rPr lang="zh-CN" altLang="en-US" sz="2400" b="1"/>
              <a:t>类元素大小。</a:t>
            </a:r>
            <a:endParaRPr lang="zh-CN" altLang="en-US" sz="2400" b="1"/>
          </a:p>
          <a:p>
            <a:pPr marL="0" indent="0" defTabSz="633730" eaLnBrk="1" hangingPunct="1">
              <a:lnSpc>
                <a:spcPct val="80000"/>
              </a:lnSpc>
              <a:buFont typeface="Wingdings" panose="05000000000000000000" pitchFamily="2" charset="2"/>
              <a:buNone/>
              <a:defRPr/>
            </a:pPr>
            <a:r>
              <a:rPr lang="en-US" altLang="zh-CN" sz="2400" b="1"/>
              <a:t>{	</a:t>
            </a:r>
            <a:r>
              <a:rPr lang="en-GB" altLang="zh-CN" sz="2400" b="1"/>
              <a:t>if (*(A *)p1 &lt; *(A *)p2)  //</a:t>
            </a:r>
            <a:r>
              <a:rPr lang="zh-CN" altLang="en-GB" sz="2400" b="1"/>
              <a:t>类</a:t>
            </a:r>
            <a:r>
              <a:rPr lang="en-US" altLang="zh-CN" sz="2400" b="1"/>
              <a:t>A</a:t>
            </a:r>
            <a:r>
              <a:rPr lang="zh-CN" altLang="en-US" sz="2400" b="1"/>
              <a:t>需重载操作符：</a:t>
            </a:r>
            <a:r>
              <a:rPr lang="en-US" altLang="zh-CN" sz="2400" b="1"/>
              <a:t>&lt;</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	   return </a:t>
            </a:r>
            <a:r>
              <a:rPr lang="en-GB" altLang="zh-CN" sz="2400" b="1">
                <a:latin typeface="Arial" panose="020B0604020202020204"/>
              </a:rPr>
              <a:t>–</a:t>
            </a:r>
            <a:r>
              <a:rPr lang="en-GB" altLang="zh-CN" sz="2400" b="1"/>
              <a:t>1;</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	else if (*(A *)p1 &gt; *(A *)p2)  //</a:t>
            </a:r>
            <a:r>
              <a:rPr lang="zh-CN" altLang="en-GB" sz="2400" b="1"/>
              <a:t>类</a:t>
            </a:r>
            <a:r>
              <a:rPr lang="en-US" altLang="zh-CN" sz="2400" b="1"/>
              <a:t>A</a:t>
            </a:r>
            <a:r>
              <a:rPr lang="zh-CN" altLang="en-US" sz="2400" b="1"/>
              <a:t>需重载操作符：</a:t>
            </a:r>
            <a:r>
              <a:rPr lang="en-US" altLang="zh-CN" sz="2400" b="1"/>
              <a:t>&gt;</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	   return 1;</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      else </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	   return 0;</a:t>
            </a:r>
            <a:endParaRPr lang="en-US" altLang="zh-CN" sz="2400" b="1"/>
          </a:p>
          <a:p>
            <a:pPr marL="0" indent="0" defTabSz="633730" eaLnBrk="1" hangingPunct="1">
              <a:lnSpc>
                <a:spcPct val="80000"/>
              </a:lnSpc>
              <a:buFont typeface="Wingdings" panose="05000000000000000000" pitchFamily="2" charset="2"/>
              <a:buNone/>
              <a:defRPr/>
            </a:pPr>
            <a:r>
              <a:rPr lang="en-US" altLang="zh-CN" sz="2400" b="1"/>
              <a:t>}</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int a[100];</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sort(a,100,sizeof(int),int_compare);</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double b[200];</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sort(b,200,sizeof(double),double_compare);</a:t>
            </a:r>
            <a:endParaRPr lang="en-US" altLang="zh-CN" sz="2400" b="1"/>
          </a:p>
          <a:p>
            <a:pPr marL="0" indent="0" defTabSz="633730" eaLnBrk="1" hangingPunct="1">
              <a:lnSpc>
                <a:spcPct val="80000"/>
              </a:lnSpc>
              <a:buFont typeface="Wingdings" panose="05000000000000000000" pitchFamily="2" charset="2"/>
              <a:buNone/>
              <a:defRPr/>
            </a:pPr>
            <a:r>
              <a:rPr lang="en-US" altLang="zh-CN" sz="2400" b="1"/>
              <a:t>A c[300];</a:t>
            </a:r>
            <a:endParaRPr lang="en-GB" altLang="zh-CN" sz="2400" b="1"/>
          </a:p>
          <a:p>
            <a:pPr marL="0" indent="0" defTabSz="633730" eaLnBrk="1" hangingPunct="1">
              <a:lnSpc>
                <a:spcPct val="80000"/>
              </a:lnSpc>
              <a:buFont typeface="Wingdings" panose="05000000000000000000" pitchFamily="2" charset="2"/>
              <a:buNone/>
              <a:defRPr/>
            </a:pPr>
            <a:r>
              <a:rPr lang="en-GB" altLang="zh-CN" sz="2400" b="1"/>
              <a:t>sort(c,300,sizeof(A),A_compare);</a:t>
            </a:r>
            <a:endParaRPr lang="en-GB" altLang="zh-CN" sz="2400" b="1"/>
          </a:p>
          <a:p>
            <a:pPr marL="0" indent="0" defTabSz="633730" eaLnBrk="1" hangingPunct="1">
              <a:lnSpc>
                <a:spcPct val="80000"/>
              </a:lnSpc>
              <a:buFont typeface="Wingdings" panose="05000000000000000000" pitchFamily="2" charset="2"/>
              <a:buNone/>
              <a:defRPr/>
            </a:pPr>
            <a:r>
              <a:rPr lang="en-US" altLang="zh-CN" sz="2400" b="1"/>
              <a:t>//P336</a:t>
            </a:r>
            <a:r>
              <a:rPr lang="zh-CN" altLang="en-US" sz="2400" b="1"/>
              <a:t>存在问题总结</a:t>
            </a:r>
            <a:endParaRPr lang="zh-CN" altLang="en-US" sz="2400" b="1"/>
          </a:p>
        </p:txBody>
      </p:sp>
      <p:sp>
        <p:nvSpPr>
          <p:cNvPr id="4" name="文本框 3"/>
          <p:cNvSpPr txBox="1"/>
          <p:nvPr/>
        </p:nvSpPr>
        <p:spPr>
          <a:xfrm>
            <a:off x="3164840" y="1988820"/>
            <a:ext cx="5979160" cy="1938020"/>
          </a:xfrm>
          <a:prstGeom prst="rect">
            <a:avLst/>
          </a:prstGeom>
          <a:noFill/>
        </p:spPr>
        <p:txBody>
          <a:bodyPr wrap="square" rtlCol="0" anchor="t">
            <a:spAutoFit/>
          </a:bodyPr>
          <a:p>
            <a:r>
              <a:rPr lang="zh-CN" altLang="en-US" sz="2000"/>
              <a:t>用通用指针参数实现类属雨数的不足之处在于:除了数组首地址和数组元素个数外，还需要定义额外的参数(元素的尺寸和比较函数)并且要进行</a:t>
            </a:r>
            <a:r>
              <a:rPr lang="zh-CN" altLang="en-US" sz="2000">
                <a:highlight>
                  <a:srgbClr val="FFFF00"/>
                </a:highlight>
              </a:rPr>
              <a:t>大量的指针运算</a:t>
            </a:r>
            <a:r>
              <a:rPr lang="zh-CN" altLang="en-US" sz="2000"/>
              <a:t>，这不仅实现起来比较麻烦，而且程序易读性差、容易出错。另外，用指针实现类函数也不利于编译程序进行类型检查。</a:t>
            </a:r>
            <a:endParaRPr lang="zh-CN" altLang="en-US" sz="2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idx="1"/>
          </p:nvPr>
        </p:nvSpPr>
        <p:spPr>
          <a:xfrm>
            <a:off x="325438" y="2276475"/>
            <a:ext cx="8501063" cy="3392488"/>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ts val="120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a:ln>
                  <a:noFill/>
                </a:ln>
                <a:solidFill>
                  <a:srgbClr val="FF0000"/>
                </a:solidFill>
                <a:effectLst/>
                <a:uLnTx/>
                <a:uFillTx/>
                <a:latin typeface="+mn-lt"/>
                <a:ea typeface="+mn-ea"/>
                <a:cs typeface="+mn-cs"/>
              </a:rPr>
              <a:t>函数模板</a:t>
            </a:r>
            <a:r>
              <a:rPr kumimoji="0" lang="zh-CN" altLang="zh-CN" sz="2800" b="1" i="0" u="none" strike="noStrike" kern="0" cap="none" spc="0" normalizeH="0" baseline="0" noProof="0">
                <a:ln>
                  <a:noFill/>
                </a:ln>
                <a:solidFill>
                  <a:schemeClr val="tx2"/>
                </a:solidFill>
                <a:effectLst/>
                <a:uLnTx/>
                <a:uFillTx/>
                <a:latin typeface="+mn-lt"/>
                <a:ea typeface="+mn-ea"/>
                <a:cs typeface="+mn-cs"/>
              </a:rPr>
              <a:t>指</a:t>
            </a:r>
            <a:r>
              <a:rPr kumimoji="0" lang="zh-CN" altLang="zh-CN" sz="2800" b="1" i="0" u="none" strike="noStrike" kern="0" cap="none" spc="0" normalizeH="0" baseline="0" noProof="0">
                <a:ln>
                  <a:noFill/>
                </a:ln>
                <a:solidFill>
                  <a:srgbClr val="FF0000"/>
                </a:solidFill>
                <a:effectLst/>
                <a:uLnTx/>
                <a:uFillTx/>
                <a:latin typeface="楷体" panose="02010609060101010101" pitchFamily="49" charset="-122"/>
                <a:ea typeface="楷体" panose="02010609060101010101" pitchFamily="49" charset="-122"/>
                <a:cs typeface="+mn-cs"/>
              </a:rPr>
              <a:t>带有类型参数</a:t>
            </a:r>
            <a:r>
              <a:rPr kumimoji="0" lang="zh-CN" altLang="zh-CN" sz="2800" b="1" i="0" u="none" strike="noStrike" kern="0" cap="none" spc="0" normalizeH="0" baseline="0" noProof="0">
                <a:ln>
                  <a:noFill/>
                </a:ln>
                <a:solidFill>
                  <a:schemeClr val="tx2"/>
                </a:solidFill>
                <a:effectLst/>
                <a:uLnTx/>
                <a:uFillTx/>
                <a:latin typeface="+mn-lt"/>
                <a:ea typeface="+mn-ea"/>
                <a:cs typeface="+mn-cs"/>
              </a:rPr>
              <a:t>的函数定义，其格式为：</a:t>
            </a:r>
            <a:endParaRPr kumimoji="0" lang="zh-CN" altLang="zh-CN" sz="2800" b="1" i="0" u="none" strike="noStrike" kern="0" cap="none" spc="0" normalizeH="0" baseline="0" noProof="0">
              <a:ln>
                <a:noFill/>
              </a:ln>
              <a:solidFill>
                <a:schemeClr val="tx2"/>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zh-CN" altLang="zh-CN" sz="2400" b="1" i="0" u="none" strike="noStrike" kern="0" cap="none" spc="0" normalizeH="0" baseline="0" noProof="0">
                <a:ln>
                  <a:noFill/>
                </a:ln>
                <a:solidFill>
                  <a:srgbClr val="0070C0"/>
                </a:solidFill>
                <a:effectLst/>
                <a:uLnTx/>
                <a:uFillTx/>
                <a:latin typeface="+mn-lt"/>
                <a:ea typeface="+mn-ea"/>
              </a:rPr>
              <a:t>template &lt;class T1, class T2, ...&gt; </a:t>
            </a:r>
            <a:endParaRPr kumimoji="0" lang="zh-CN" altLang="zh-CN" sz="2400" b="1" i="0" u="none" strike="noStrike" kern="0" cap="none" spc="0" normalizeH="0" baseline="0" noProof="0">
              <a:ln>
                <a:noFill/>
              </a:ln>
              <a:solidFill>
                <a:srgbClr val="0070C0"/>
              </a:solidFill>
              <a:effectLst/>
              <a:uLnTx/>
              <a:uFillTx/>
              <a:latin typeface="+mn-lt"/>
              <a:ea typeface="+mn-ea"/>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zh-CN" altLang="zh-CN" sz="2400" b="1" i="0" u="none" strike="noStrike" kern="0" cap="none" spc="0" normalizeH="0" baseline="0" noProof="0">
                <a:ln>
                  <a:noFill/>
                </a:ln>
                <a:solidFill>
                  <a:schemeClr val="tx2"/>
                </a:solidFill>
                <a:effectLst/>
                <a:uLnTx/>
                <a:uFillTx/>
                <a:latin typeface="+mn-lt"/>
                <a:ea typeface="+mn-ea"/>
              </a:rPr>
              <a:t>&lt;返回值类型&gt; &lt;函数名&gt;</a:t>
            </a:r>
            <a:r>
              <a:rPr kumimoji="0" lang="en-US" altLang="zh-CN" sz="2400" b="1" i="0" u="none" strike="noStrike" kern="0" cap="none" spc="0" normalizeH="0" baseline="0" noProof="0">
                <a:ln>
                  <a:noFill/>
                </a:ln>
                <a:solidFill>
                  <a:schemeClr val="tx2"/>
                </a:solidFill>
                <a:effectLst/>
                <a:uLnTx/>
                <a:uFillTx/>
                <a:latin typeface="+mn-lt"/>
                <a:ea typeface="+mn-ea"/>
              </a:rPr>
              <a:t> </a:t>
            </a:r>
            <a:r>
              <a:rPr kumimoji="0" lang="zh-CN" altLang="zh-CN" sz="2400" b="1" i="0" u="none" strike="noStrike" kern="0" cap="none" spc="0" normalizeH="0" baseline="0" noProof="0">
                <a:ln>
                  <a:noFill/>
                </a:ln>
                <a:solidFill>
                  <a:schemeClr val="tx2"/>
                </a:solidFill>
                <a:effectLst/>
                <a:uLnTx/>
                <a:uFillTx/>
                <a:latin typeface="+mn-lt"/>
                <a:ea typeface="+mn-ea"/>
              </a:rPr>
              <a:t>(&lt;</a:t>
            </a:r>
            <a:r>
              <a:rPr kumimoji="0" lang="zh-CN" altLang="en-US" sz="2400" b="1" i="0" u="none" strike="noStrike" kern="0" cap="none" spc="0" normalizeH="0" baseline="0" noProof="0">
                <a:ln>
                  <a:noFill/>
                </a:ln>
                <a:solidFill>
                  <a:schemeClr val="tx2"/>
                </a:solidFill>
                <a:effectLst/>
                <a:uLnTx/>
                <a:uFillTx/>
                <a:latin typeface="+mn-lt"/>
                <a:ea typeface="+mn-ea"/>
              </a:rPr>
              <a:t>形参列</a:t>
            </a:r>
            <a:r>
              <a:rPr kumimoji="0" lang="zh-CN" altLang="zh-CN" sz="2400" b="1" i="0" u="none" strike="noStrike" kern="0" cap="none" spc="0" normalizeH="0" baseline="0" noProof="0">
                <a:ln>
                  <a:noFill/>
                </a:ln>
                <a:solidFill>
                  <a:schemeClr val="tx2"/>
                </a:solidFill>
                <a:effectLst/>
                <a:uLnTx/>
                <a:uFillTx/>
                <a:latin typeface="+mn-lt"/>
                <a:ea typeface="+mn-ea"/>
              </a:rPr>
              <a:t>表&gt;)</a:t>
            </a:r>
            <a:endParaRPr kumimoji="0" lang="zh-CN" altLang="zh-CN" sz="2400" b="1" i="0" u="none" strike="noStrike" kern="0" cap="none" spc="0" normalizeH="0" baseline="0" noProof="0">
              <a:ln>
                <a:noFill/>
              </a:ln>
              <a:solidFill>
                <a:schemeClr val="tx2"/>
              </a:solidFill>
              <a:effectLst/>
              <a:uLnTx/>
              <a:uFillTx/>
              <a:latin typeface="+mn-lt"/>
              <a:ea typeface="+mn-ea"/>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zh-CN" altLang="zh-CN" sz="2400" b="1" i="0" u="none" strike="noStrike" kern="0" cap="none" spc="0" normalizeH="0" baseline="0" noProof="0">
                <a:ln>
                  <a:noFill/>
                </a:ln>
                <a:solidFill>
                  <a:schemeClr val="tx2"/>
                </a:solidFill>
                <a:effectLst/>
                <a:uLnTx/>
                <a:uFillTx/>
                <a:latin typeface="+mn-lt"/>
                <a:ea typeface="+mn-ea"/>
              </a:rPr>
              <a:t>{	......</a:t>
            </a:r>
            <a:endParaRPr kumimoji="0" lang="zh-CN" altLang="zh-CN" sz="2400" b="1" i="0" u="none" strike="noStrike" kern="0" cap="none" spc="0" normalizeH="0" baseline="0" noProof="0">
              <a:ln>
                <a:noFill/>
              </a:ln>
              <a:solidFill>
                <a:schemeClr val="tx2"/>
              </a:solidFill>
              <a:effectLst/>
              <a:uLnTx/>
              <a:uFillTx/>
              <a:latin typeface="+mn-lt"/>
              <a:ea typeface="+mn-ea"/>
            </a:endParaRPr>
          </a:p>
          <a:p>
            <a:pPr marL="742950" marR="0" lvl="1" indent="-285750" algn="l" defTabSz="914400" rtl="0" eaLnBrk="0" fontAlgn="base" latinLnBrk="0" hangingPunct="0">
              <a:lnSpc>
                <a:spcPct val="100000"/>
              </a:lnSpc>
              <a:spcBef>
                <a:spcPct val="20000"/>
              </a:spcBef>
              <a:spcAft>
                <a:spcPts val="1200"/>
              </a:spcAft>
              <a:buClr>
                <a:schemeClr val="tx1"/>
              </a:buClr>
              <a:buSzPct val="70000"/>
              <a:buFont typeface="Wingdings" panose="05000000000000000000" pitchFamily="2" charset="2"/>
              <a:buNone/>
              <a:defRPr/>
            </a:pPr>
            <a:r>
              <a:rPr kumimoji="0" lang="zh-CN" altLang="zh-CN" sz="2400" b="1" i="0" u="none" strike="noStrike" kern="0" cap="none" spc="0" normalizeH="0" baseline="0" noProof="0">
                <a:ln>
                  <a:noFill/>
                </a:ln>
                <a:solidFill>
                  <a:schemeClr val="tx2"/>
                </a:solidFill>
                <a:effectLst/>
                <a:uLnTx/>
                <a:uFillTx/>
                <a:latin typeface="+mn-lt"/>
                <a:ea typeface="+mn-ea"/>
              </a:rPr>
              <a:t>}</a:t>
            </a:r>
            <a:endParaRPr kumimoji="0" lang="zh-CN" altLang="zh-CN" sz="2800" b="1" i="0" u="none" strike="noStrike" kern="0" cap="none" spc="0" normalizeH="0" baseline="0" noProof="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a:ln>
                  <a:noFill/>
                </a:ln>
                <a:solidFill>
                  <a:schemeClr val="tx2"/>
                </a:solidFill>
                <a:effectLst/>
                <a:uLnTx/>
                <a:uFillTx/>
                <a:latin typeface="+mn-lt"/>
                <a:ea typeface="+mn-ea"/>
                <a:cs typeface="+mn-cs"/>
              </a:rPr>
              <a:t>T1、T2等是函数模板的</a:t>
            </a:r>
            <a:r>
              <a:rPr kumimoji="0" lang="zh-CN" altLang="zh-CN" sz="2400" b="1" i="0" u="none" strike="noStrike" kern="0" cap="none" spc="0" normalizeH="0" baseline="0" noProof="0">
                <a:ln>
                  <a:noFill/>
                </a:ln>
                <a:solidFill>
                  <a:srgbClr val="FF0000"/>
                </a:solidFill>
                <a:effectLst/>
                <a:uLnTx/>
                <a:uFillTx/>
                <a:latin typeface="+mn-lt"/>
                <a:ea typeface="+mn-ea"/>
                <a:cs typeface="+mn-cs"/>
              </a:rPr>
              <a:t>类型参数</a:t>
            </a:r>
            <a:r>
              <a:rPr kumimoji="0" lang="zh-CN" altLang="en-US" sz="2400" b="1" i="0" u="none" strike="noStrike" kern="0" cap="none" spc="0" normalizeH="0" baseline="0" noProof="0">
                <a:ln>
                  <a:noFill/>
                </a:ln>
                <a:solidFill>
                  <a:srgbClr val="FF0000"/>
                </a:solidFill>
                <a:effectLst/>
                <a:uLnTx/>
                <a:uFillTx/>
                <a:latin typeface="+mn-lt"/>
                <a:ea typeface="+mn-ea"/>
                <a:cs typeface="+mn-cs"/>
              </a:rPr>
              <a:t>，</a:t>
            </a:r>
            <a:r>
              <a:rPr kumimoji="0" lang="zh-CN" altLang="zh-CN" sz="2400" b="1" i="0" u="none" strike="noStrike" kern="0" cap="none" spc="0" normalizeH="0" baseline="0" noProof="0">
                <a:ln>
                  <a:noFill/>
                </a:ln>
                <a:solidFill>
                  <a:schemeClr val="tx2"/>
                </a:solidFill>
                <a:effectLst/>
                <a:uLnTx/>
                <a:uFillTx/>
                <a:latin typeface="+mn-lt"/>
                <a:ea typeface="+mn-ea"/>
                <a:cs typeface="+mn-cs"/>
              </a:rPr>
              <a:t>返回值类型、</a:t>
            </a:r>
            <a:r>
              <a:rPr kumimoji="0" lang="zh-CN" altLang="en-US" sz="2400" b="1" i="0" u="none" strike="noStrike" kern="0" cap="none" spc="0" normalizeH="0" baseline="0" noProof="0">
                <a:ln>
                  <a:noFill/>
                </a:ln>
                <a:solidFill>
                  <a:schemeClr val="tx2"/>
                </a:solidFill>
                <a:effectLst/>
                <a:uLnTx/>
                <a:uFillTx/>
                <a:latin typeface="+mn-lt"/>
                <a:ea typeface="+mn-ea"/>
              </a:rPr>
              <a:t>形参</a:t>
            </a:r>
            <a:r>
              <a:rPr kumimoji="0" lang="zh-CN" altLang="zh-CN" sz="2400" b="1" i="0" u="none" strike="noStrike" kern="0" cap="none" spc="0" normalizeH="0" baseline="0" noProof="0">
                <a:ln>
                  <a:noFill/>
                </a:ln>
                <a:solidFill>
                  <a:schemeClr val="tx2"/>
                </a:solidFill>
                <a:effectLst/>
                <a:uLnTx/>
                <a:uFillTx/>
                <a:latin typeface="+mn-lt"/>
                <a:ea typeface="+mn-ea"/>
                <a:cs typeface="+mn-cs"/>
              </a:rPr>
              <a:t>的类型</a:t>
            </a:r>
            <a:r>
              <a:rPr kumimoji="0" lang="zh-CN" altLang="en-US" sz="2400" b="1" i="0" u="none" strike="noStrike" kern="0" cap="none" spc="0" normalizeH="0" baseline="0" noProof="0">
                <a:ln>
                  <a:noFill/>
                </a:ln>
                <a:solidFill>
                  <a:schemeClr val="tx2"/>
                </a:solidFill>
                <a:effectLst/>
                <a:uLnTx/>
                <a:uFillTx/>
                <a:latin typeface="+mn-lt"/>
                <a:ea typeface="+mn-ea"/>
                <a:cs typeface="+mn-cs"/>
              </a:rPr>
              <a:t>、</a:t>
            </a:r>
            <a:r>
              <a:rPr kumimoji="0" lang="zh-CN" altLang="zh-CN" sz="2400" b="1" i="0" u="none" strike="noStrike" kern="0" cap="none" spc="0" normalizeH="0" baseline="0" noProof="0">
                <a:ln>
                  <a:noFill/>
                </a:ln>
                <a:solidFill>
                  <a:schemeClr val="tx2"/>
                </a:solidFill>
                <a:effectLst/>
                <a:uLnTx/>
                <a:uFillTx/>
                <a:latin typeface="+mn-lt"/>
                <a:ea typeface="+mn-ea"/>
                <a:cs typeface="+mn-cs"/>
              </a:rPr>
              <a:t>以及函数体中局部变量的类型可以是T1、T2等</a:t>
            </a:r>
            <a:r>
              <a:rPr kumimoji="0" lang="zh-CN" altLang="en-US" sz="2400" b="1" i="0" u="none" strike="noStrike" kern="0" cap="none" spc="0" normalizeH="0" baseline="0" noProof="0">
                <a:ln>
                  <a:noFill/>
                </a:ln>
                <a:solidFill>
                  <a:schemeClr val="tx2"/>
                </a:solidFill>
                <a:effectLst/>
                <a:uLnTx/>
                <a:uFillTx/>
                <a:latin typeface="+mn-lt"/>
                <a:ea typeface="+mn-ea"/>
                <a:cs typeface="+mn-cs"/>
              </a:rPr>
              <a:t>。</a:t>
            </a:r>
            <a:endParaRPr kumimoji="0" lang="zh-CN" altLang="zh-CN" sz="2400" b="1" i="0" u="none" strike="noStrike" kern="0" cap="none" spc="0" normalizeH="0" baseline="0" noProof="0">
              <a:ln>
                <a:noFill/>
              </a:ln>
              <a:solidFill>
                <a:schemeClr val="tx2"/>
              </a:solidFill>
              <a:effectLst/>
              <a:uLnTx/>
              <a:uFillTx/>
              <a:latin typeface="+mn-lt"/>
              <a:ea typeface="+mn-ea"/>
              <a:cs typeface="+mn-cs"/>
            </a:endParaRPr>
          </a:p>
        </p:txBody>
      </p:sp>
      <p:sp>
        <p:nvSpPr>
          <p:cNvPr id="4"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3"/>
          <p:cNvSpPr>
            <a:spLocks noGrp="1"/>
          </p:cNvSpPr>
          <p:nvPr>
            <p:ph type="body"/>
          </p:nvPr>
        </p:nvSpPr>
        <p:spPr>
          <a:xfrm>
            <a:off x="1187450" y="1484784"/>
            <a:ext cx="6959600" cy="4725987"/>
          </a:xfrm>
        </p:spPr>
        <p:txBody>
          <a:bodyPr vert="horz" wrap="square" lIns="91440" tIns="45720" rIns="91440" bIns="45720" anchor="t" anchorCtr="0"/>
          <a:lstStyle/>
          <a:p>
            <a:pPr>
              <a:spcAft>
                <a:spcPts val="1200"/>
              </a:spcAft>
              <a:buClr>
                <a:srgbClr val="336666"/>
              </a:buClr>
            </a:pPr>
            <a:r>
              <a:rPr lang="zh-CN" altLang="en-US" sz="2800" b="1" dirty="0">
                <a:solidFill>
                  <a:srgbClr val="000000"/>
                </a:solidFill>
              </a:rPr>
              <a:t>例</a:t>
            </a:r>
            <a:r>
              <a:rPr lang="zh-CN" altLang="zh-CN" sz="2800" b="1" dirty="0">
                <a:solidFill>
                  <a:srgbClr val="000000"/>
                </a:solidFill>
              </a:rPr>
              <a:t>：</a:t>
            </a:r>
            <a:r>
              <a:rPr lang="zh-CN" altLang="en-US" sz="2800" b="1" dirty="0">
                <a:solidFill>
                  <a:srgbClr val="000000"/>
                </a:solidFill>
              </a:rPr>
              <a:t>实现了排序功能的函数模板</a:t>
            </a:r>
            <a:r>
              <a:rPr lang="en-US" altLang="zh-CN" sz="2800" b="1" dirty="0">
                <a:solidFill>
                  <a:srgbClr val="000000"/>
                </a:solidFill>
              </a:rPr>
              <a:t>P337</a:t>
            </a:r>
            <a:endParaRPr lang="en-US" altLang="zh-CN" sz="2000" b="1" dirty="0">
              <a:solidFill>
                <a:srgbClr val="0070C0"/>
              </a:solidFill>
            </a:endParaRPr>
          </a:p>
          <a:p>
            <a:pPr marL="669925" lvl="1" indent="-269875">
              <a:lnSpc>
                <a:spcPct val="80000"/>
              </a:lnSpc>
              <a:buNone/>
            </a:pPr>
            <a:r>
              <a:rPr lang="zh-CN" altLang="zh-CN" sz="2000" b="1" dirty="0">
                <a:solidFill>
                  <a:srgbClr val="0070C0"/>
                </a:solidFill>
              </a:rPr>
              <a:t>template &lt;class T&gt; </a:t>
            </a:r>
            <a:endParaRPr lang="zh-CN" altLang="zh-CN" sz="2000" b="1" dirty="0">
              <a:solidFill>
                <a:srgbClr val="0070C0"/>
              </a:solidFill>
            </a:endParaRPr>
          </a:p>
          <a:p>
            <a:pPr marL="669925" lvl="1" indent="-269875">
              <a:lnSpc>
                <a:spcPct val="80000"/>
              </a:lnSpc>
              <a:buNone/>
            </a:pPr>
            <a:r>
              <a:rPr lang="zh-CN" altLang="zh-CN" sz="2000" b="1" dirty="0"/>
              <a:t>void sort(</a:t>
            </a:r>
            <a:r>
              <a:rPr lang="zh-CN" altLang="zh-CN" sz="2000" b="1" dirty="0">
                <a:solidFill>
                  <a:srgbClr val="0070C0"/>
                </a:solidFill>
              </a:rPr>
              <a:t>T</a:t>
            </a:r>
            <a:r>
              <a:rPr lang="zh-CN" altLang="zh-CN" sz="2000" b="1" dirty="0">
                <a:solidFill>
                  <a:srgbClr val="FF0000"/>
                </a:solidFill>
              </a:rPr>
              <a:t> </a:t>
            </a:r>
            <a:r>
              <a:rPr lang="zh-CN" altLang="zh-CN" sz="2000" b="1" dirty="0"/>
              <a:t>elements[], unsigned int count)</a:t>
            </a:r>
            <a:endParaRPr lang="zh-CN" altLang="zh-CN" sz="2000" b="1" dirty="0"/>
          </a:p>
          <a:p>
            <a:pPr marL="669925" lvl="1" indent="-269875">
              <a:lnSpc>
                <a:spcPct val="80000"/>
              </a:lnSpc>
              <a:buNone/>
            </a:pPr>
            <a:r>
              <a:rPr lang="zh-CN" altLang="zh-CN" sz="2000" b="1" dirty="0"/>
              <a:t>{	</a:t>
            </a:r>
            <a:r>
              <a:rPr lang="en-US" altLang="zh-CN" sz="2000" b="1" dirty="0"/>
              <a:t> /*</a:t>
            </a:r>
            <a:endParaRPr lang="en-US" altLang="zh-CN" sz="2000" b="1" dirty="0"/>
          </a:p>
          <a:p>
            <a:pPr marL="669925" lvl="1" indent="-269875">
              <a:lnSpc>
                <a:spcPct val="80000"/>
              </a:lnSpc>
              <a:buNone/>
            </a:pPr>
            <a:r>
              <a:rPr lang="en-US" altLang="zh-CN" sz="2000" b="1" dirty="0"/>
              <a:t>    </a:t>
            </a:r>
            <a:r>
              <a:rPr lang="zh-CN" altLang="zh-CN" sz="2000" b="1" dirty="0"/>
              <a:t>1、取第i个元素</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elements[i] </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2、比较第i个和第j个元素的大小</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elements[i] &lt; elements[j] </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3、交换第i个和第j个元素</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solidFill>
                  <a:srgbClr val="FF0000"/>
                </a:solidFill>
              </a:rPr>
              <a:t>T</a:t>
            </a:r>
            <a:r>
              <a:rPr lang="zh-CN" altLang="zh-CN" sz="2000" b="1" dirty="0"/>
              <a:t> temp</a:t>
            </a:r>
            <a:r>
              <a:rPr lang="en-US" altLang="zh-CN" sz="2000" b="1" dirty="0"/>
              <a:t> </a:t>
            </a:r>
            <a:r>
              <a:rPr lang="zh-CN" altLang="zh-CN" sz="2000" b="1" dirty="0"/>
              <a:t>=</a:t>
            </a:r>
            <a:r>
              <a:rPr lang="en-US" altLang="zh-CN" sz="2000" b="1" dirty="0"/>
              <a:t> </a:t>
            </a:r>
            <a:r>
              <a:rPr lang="zh-CN" altLang="zh-CN" sz="2000" b="1" dirty="0"/>
              <a:t>elements[i];</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elements[i] = elements[j];</a:t>
            </a:r>
            <a:endParaRPr lang="zh-CN" altLang="zh-CN" sz="2000" b="1" dirty="0"/>
          </a:p>
          <a:p>
            <a:pPr marL="669925" lvl="1" indent="-269875">
              <a:lnSpc>
                <a:spcPct val="80000"/>
              </a:lnSpc>
              <a:buNone/>
            </a:pPr>
            <a:r>
              <a:rPr lang="zh-CN" altLang="zh-CN" sz="2000" b="1" dirty="0"/>
              <a:t>	</a:t>
            </a:r>
            <a:r>
              <a:rPr lang="en-US" altLang="zh-CN" sz="2000" b="1" dirty="0"/>
              <a:t>        </a:t>
            </a:r>
            <a:r>
              <a:rPr lang="zh-CN" altLang="zh-CN" sz="2000" b="1" dirty="0"/>
              <a:t>elements[j] = temp;</a:t>
            </a:r>
            <a:endParaRPr lang="en-US" altLang="zh-CN" sz="2000" b="1" dirty="0"/>
          </a:p>
          <a:p>
            <a:pPr marL="669925" lvl="1" indent="-269875">
              <a:lnSpc>
                <a:spcPct val="80000"/>
              </a:lnSpc>
              <a:buNone/>
            </a:pPr>
            <a:r>
              <a:rPr lang="en-US" altLang="zh-CN" sz="2000" b="1" dirty="0"/>
              <a:t>    */</a:t>
            </a:r>
            <a:endParaRPr lang="zh-CN" altLang="zh-CN" sz="2000" b="1" dirty="0"/>
          </a:p>
          <a:p>
            <a:pPr marL="669925" lvl="1" indent="-269875">
              <a:lnSpc>
                <a:spcPct val="80000"/>
              </a:lnSpc>
              <a:buNone/>
            </a:pPr>
            <a:r>
              <a:rPr lang="zh-CN" altLang="zh-CN" sz="2000" b="1" dirty="0"/>
              <a:t>}</a:t>
            </a:r>
            <a:endParaRPr lang="zh-CN" altLang="zh-CN" sz="2000" b="1" dirty="0"/>
          </a:p>
        </p:txBody>
      </p:sp>
      <p:sp>
        <p:nvSpPr>
          <p:cNvPr id="3"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600200"/>
            <a:ext cx="8229600" cy="3700463"/>
          </a:xfrm>
        </p:spPr>
        <p:txBody>
          <a:bodyPr>
            <a:normAutofit lnSpcReduction="10000"/>
          </a:bodyPr>
          <a:lstStyle/>
          <a:p>
            <a:pPr eaLnBrk="1" hangingPunct="1">
              <a:buFont typeface="Wingdings" panose="05000000000000000000" pitchFamily="2" charset="2"/>
              <a:buNone/>
              <a:defRPr/>
            </a:pPr>
            <a:r>
              <a:rPr lang="en-GB" altLang="zh-CN" b="1" dirty="0" err="1"/>
              <a:t>int</a:t>
            </a:r>
            <a:r>
              <a:rPr lang="en-GB" altLang="zh-CN" b="1" dirty="0"/>
              <a:t> a[100];</a:t>
            </a:r>
            <a:endParaRPr lang="zh-CN" altLang="zh-CN" b="1" dirty="0"/>
          </a:p>
          <a:p>
            <a:pPr eaLnBrk="1" hangingPunct="1">
              <a:buFont typeface="Wingdings" panose="05000000000000000000" pitchFamily="2" charset="2"/>
              <a:buNone/>
              <a:defRPr/>
            </a:pPr>
            <a:r>
              <a:rPr lang="en-GB" altLang="zh-CN" b="1" dirty="0"/>
              <a:t>sort(a,100);  //</a:t>
            </a:r>
            <a:r>
              <a:rPr lang="zh-CN" altLang="zh-CN" b="1" dirty="0"/>
              <a:t>对</a:t>
            </a:r>
            <a:r>
              <a:rPr lang="en-GB" altLang="zh-CN" b="1" dirty="0" err="1"/>
              <a:t>int</a:t>
            </a:r>
            <a:r>
              <a:rPr lang="zh-CN" altLang="zh-CN" b="1" dirty="0"/>
              <a:t>类型数组进行排序</a:t>
            </a:r>
            <a:endParaRPr lang="zh-CN" altLang="zh-CN" b="1" dirty="0"/>
          </a:p>
          <a:p>
            <a:pPr eaLnBrk="1" hangingPunct="1">
              <a:buFont typeface="Wingdings" panose="05000000000000000000" pitchFamily="2" charset="2"/>
              <a:buNone/>
              <a:defRPr/>
            </a:pPr>
            <a:r>
              <a:rPr lang="en-GB" altLang="zh-CN" b="1" dirty="0"/>
              <a:t>double b[200]; </a:t>
            </a:r>
            <a:endParaRPr lang="zh-CN" altLang="zh-CN" b="1" dirty="0"/>
          </a:p>
          <a:p>
            <a:pPr eaLnBrk="1" hangingPunct="1">
              <a:buFont typeface="Wingdings" panose="05000000000000000000" pitchFamily="2" charset="2"/>
              <a:buNone/>
              <a:defRPr/>
            </a:pPr>
            <a:r>
              <a:rPr lang="en-GB" altLang="zh-CN" b="1" dirty="0"/>
              <a:t>sort(b,200);  //</a:t>
            </a:r>
            <a:r>
              <a:rPr lang="zh-CN" altLang="zh-CN" b="1" dirty="0"/>
              <a:t>对</a:t>
            </a:r>
            <a:r>
              <a:rPr lang="en-GB" altLang="zh-CN" b="1" dirty="0"/>
              <a:t>double</a:t>
            </a:r>
            <a:r>
              <a:rPr lang="zh-CN" altLang="zh-CN" b="1" dirty="0"/>
              <a:t>类型数组进行排序</a:t>
            </a:r>
            <a:endParaRPr lang="zh-CN" altLang="zh-CN" b="1" dirty="0"/>
          </a:p>
          <a:p>
            <a:pPr eaLnBrk="1" hangingPunct="1">
              <a:buFont typeface="Wingdings" panose="05000000000000000000" pitchFamily="2" charset="2"/>
              <a:buNone/>
              <a:defRPr/>
            </a:pPr>
            <a:r>
              <a:rPr lang="en-US" altLang="zh-CN" b="1" dirty="0"/>
              <a:t>A c[300];  //</a:t>
            </a:r>
            <a:r>
              <a:rPr lang="zh-CN" altLang="zh-CN" b="1" dirty="0"/>
              <a:t>类</a:t>
            </a:r>
            <a:r>
              <a:rPr lang="en-US" altLang="zh-CN" b="1" dirty="0"/>
              <a:t>A</a:t>
            </a:r>
            <a:r>
              <a:rPr lang="zh-CN" altLang="zh-CN" b="1" dirty="0"/>
              <a:t>中需重载操作符：</a:t>
            </a:r>
            <a:r>
              <a:rPr lang="en-US" altLang="zh-CN" b="1" dirty="0"/>
              <a:t>&lt;</a:t>
            </a:r>
            <a:r>
              <a:rPr lang="zh-CN" altLang="zh-CN" b="1" dirty="0"/>
              <a:t>，需要时还应自定义拷贝构造函数和重载操作符</a:t>
            </a:r>
            <a:r>
              <a:rPr lang="en-US" altLang="zh-CN" b="1" dirty="0"/>
              <a:t>=</a:t>
            </a:r>
            <a:endParaRPr lang="zh-CN" altLang="zh-CN" b="1" dirty="0"/>
          </a:p>
          <a:p>
            <a:pPr eaLnBrk="1" hangingPunct="1">
              <a:buFont typeface="Wingdings" panose="05000000000000000000" pitchFamily="2" charset="2"/>
              <a:buNone/>
              <a:defRPr/>
            </a:pPr>
            <a:r>
              <a:rPr lang="en-US" altLang="zh-CN" b="1" dirty="0"/>
              <a:t>sort(c,300);  </a:t>
            </a:r>
            <a:r>
              <a:rPr lang="en-GB" altLang="zh-CN" b="1" dirty="0"/>
              <a:t>//</a:t>
            </a:r>
            <a:r>
              <a:rPr lang="zh-CN" altLang="zh-CN" b="1" dirty="0"/>
              <a:t>对</a:t>
            </a:r>
            <a:r>
              <a:rPr lang="en-GB" altLang="zh-CN" b="1" dirty="0"/>
              <a:t>A</a:t>
            </a:r>
            <a:r>
              <a:rPr lang="zh-CN" altLang="zh-CN" b="1" dirty="0"/>
              <a:t>类型数组进行排序</a:t>
            </a:r>
            <a:endParaRPr lang="zh-CN" altLang="zh-CN" b="1" dirty="0"/>
          </a:p>
          <a:p>
            <a:pPr eaLnBrk="1" hangingPunct="1">
              <a:defRPr/>
            </a:pPr>
            <a:endParaRPr lang="zh-CN" altLang="en-US"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a:spLocks noGrp="1" noChangeArrowheads="1"/>
          </p:cNvSpPr>
          <p:nvPr>
            <p:ph type="body" idx="1"/>
          </p:nvPr>
        </p:nvSpPr>
        <p:spPr>
          <a:xfrm>
            <a:off x="303213" y="1042045"/>
            <a:ext cx="8445500" cy="4751388"/>
          </a:xfrm>
        </p:spPr>
        <p:txBody>
          <a:bodyPr vert="horz" wrap="square" lIns="91440" tIns="45720" rIns="91440" bIns="45720" numCol="1" anchor="t" anchorCtr="0" compatLnSpc="1"/>
          <a:lstStyle/>
          <a:p>
            <a:pPr marL="363855" marR="0" lvl="0"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rgbClr val="FF0000"/>
                </a:solidFill>
                <a:effectLst/>
                <a:uLnTx/>
                <a:uFillTx/>
                <a:latin typeface="+mn-lt"/>
                <a:ea typeface="+mn-ea"/>
                <a:cs typeface="+mn-cs"/>
              </a:rPr>
              <a:t>函数模板</a:t>
            </a:r>
            <a:r>
              <a:rPr kumimoji="0" lang="zh-CN" altLang="en-US" sz="2800" b="1" i="0" u="none" strike="noStrike" kern="0" cap="none" spc="0" normalizeH="0" baseline="0" noProof="0" dirty="0">
                <a:ln>
                  <a:noFill/>
                </a:ln>
                <a:solidFill>
                  <a:srgbClr val="FF0000"/>
                </a:solidFill>
                <a:effectLst/>
                <a:uLnTx/>
                <a:uFillTx/>
                <a:latin typeface="+mn-lt"/>
                <a:ea typeface="+mn-ea"/>
                <a:cs typeface="+mn-cs"/>
              </a:rPr>
              <a:t>的</a:t>
            </a:r>
            <a:r>
              <a:rPr kumimoji="0" lang="zh-CN" altLang="zh-CN" sz="2800" b="1" i="0" u="none" strike="noStrike" kern="0" cap="none" spc="0" normalizeH="0" baseline="0" noProof="0" dirty="0">
                <a:ln>
                  <a:noFill/>
                </a:ln>
                <a:solidFill>
                  <a:srgbClr val="FF0000"/>
                </a:solidFill>
                <a:effectLst/>
                <a:uLnTx/>
                <a:uFillTx/>
                <a:latin typeface="+mn-lt"/>
                <a:ea typeface="+mn-ea"/>
                <a:cs typeface="+mn-cs"/>
              </a:rPr>
              <a:t>实例化</a:t>
            </a:r>
            <a:endParaRPr kumimoji="0" lang="en-US" altLang="zh-CN" sz="2800" b="1" i="0" u="none" strike="noStrike" kern="0" cap="none" spc="0" normalizeH="0" baseline="0" noProof="0" dirty="0">
              <a:ln>
                <a:noFill/>
              </a:ln>
              <a:solidFill>
                <a:srgbClr val="FF0000"/>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dirty="0">
                <a:ln>
                  <a:noFill/>
                </a:ln>
                <a:solidFill>
                  <a:schemeClr val="tx2"/>
                </a:solidFill>
                <a:effectLst/>
                <a:uLnTx/>
                <a:uFillTx/>
                <a:latin typeface="+mn-lt"/>
                <a:ea typeface="+mn-ea"/>
              </a:rPr>
              <a:t>函数模板定义了一系列重载的函数。使用前需要对函数模板进行</a:t>
            </a:r>
            <a:r>
              <a:rPr kumimoji="0" lang="zh-CN" altLang="zh-CN" sz="24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实例化</a:t>
            </a:r>
            <a:r>
              <a:rPr kumimoji="0" lang="zh-CN" altLang="en-US" sz="24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a:t>
            </a:r>
            <a:r>
              <a:rPr kumimoji="0" lang="en-US" altLang="zh-CN" sz="24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instantiation</a:t>
            </a:r>
            <a:r>
              <a:rPr kumimoji="0" lang="zh-CN" altLang="en-US" sz="24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rPr>
              <a:t>）</a:t>
            </a:r>
            <a:r>
              <a:rPr kumimoji="0" lang="zh-CN" altLang="en-US" sz="2400" b="1" i="0" u="none" strike="noStrike" kern="0" cap="none" spc="0" normalizeH="0" baseline="0" noProof="0" dirty="0">
                <a:ln>
                  <a:noFill/>
                </a:ln>
                <a:solidFill>
                  <a:schemeClr val="tx2"/>
                </a:solidFill>
                <a:effectLst/>
                <a:uLnTx/>
                <a:uFillTx/>
                <a:latin typeface="+mn-lt"/>
                <a:ea typeface="+mn-ea"/>
              </a:rPr>
              <a:t>，即</a:t>
            </a:r>
            <a:r>
              <a:rPr kumimoji="0" lang="zh-CN" altLang="zh-CN" sz="2400" b="1" i="0" u="none" strike="noStrike" kern="0" cap="none" spc="0" normalizeH="0" baseline="0" noProof="0" dirty="0">
                <a:ln>
                  <a:noFill/>
                </a:ln>
                <a:solidFill>
                  <a:schemeClr val="tx2"/>
                </a:solidFill>
                <a:effectLst/>
                <a:uLnTx/>
                <a:uFillTx/>
                <a:latin typeface="+mn-lt"/>
                <a:ea typeface="+mn-ea"/>
              </a:rPr>
              <a:t>生成具体的函数</a:t>
            </a:r>
            <a:r>
              <a:rPr kumimoji="0" lang="zh-CN" altLang="en-US" sz="2400" b="1" i="0" u="none" strike="noStrike" kern="0" cap="none" spc="0" normalizeH="0" baseline="0" noProof="0" dirty="0">
                <a:ln>
                  <a:noFill/>
                </a:ln>
                <a:solidFill>
                  <a:schemeClr val="tx2"/>
                </a:solidFill>
                <a:effectLst/>
                <a:uLnTx/>
                <a:uFillTx/>
                <a:latin typeface="+mn-lt"/>
                <a:ea typeface="+mn-ea"/>
              </a:rPr>
              <a:t>（称为</a:t>
            </a:r>
            <a:r>
              <a:rPr kumimoji="0" lang="zh-CN" altLang="en-US" sz="2400" b="1" i="0" u="none" strike="noStrike" kern="0" cap="none" spc="0" normalizeH="0" baseline="0" noProof="0" dirty="0">
                <a:ln>
                  <a:noFill/>
                </a:ln>
                <a:solidFill>
                  <a:srgbClr val="FF0000"/>
                </a:solidFill>
                <a:effectLst/>
                <a:uLnTx/>
                <a:uFillTx/>
                <a:latin typeface="+mn-ea"/>
                <a:ea typeface="+mn-ea"/>
              </a:rPr>
              <a:t>模板函数</a:t>
            </a:r>
            <a:r>
              <a:rPr kumimoji="0" lang="zh-CN" altLang="en-US" sz="2400" b="1" i="0" u="none" strike="noStrike" kern="0" cap="none" spc="0" normalizeH="0" baseline="0" noProof="0" dirty="0">
                <a:ln>
                  <a:noFill/>
                </a:ln>
                <a:solidFill>
                  <a:schemeClr val="tx2"/>
                </a:solidFill>
                <a:effectLst/>
                <a:uLnTx/>
                <a:uFillTx/>
                <a:latin typeface="+mn-lt"/>
                <a:ea typeface="+mn-ea"/>
              </a:rPr>
              <a:t>）</a:t>
            </a:r>
            <a:r>
              <a:rPr kumimoji="0" lang="zh-CN" altLang="zh-CN" sz="2400" b="1" i="0" u="none" strike="noStrike" kern="0" cap="none" spc="0" normalizeH="0" baseline="0" noProof="0" dirty="0">
                <a:ln>
                  <a:noFill/>
                </a:ln>
                <a:solidFill>
                  <a:schemeClr val="tx2"/>
                </a:solidFill>
                <a:effectLst/>
                <a:uLnTx/>
                <a:uFillTx/>
                <a:latin typeface="+mn-lt"/>
                <a:ea typeface="+mn-ea"/>
              </a:rPr>
              <a:t>。</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rgbClr val="0070C0"/>
                </a:solidFill>
                <a:effectLst/>
                <a:uLnTx/>
                <a:uFillTx/>
                <a:latin typeface="+mn-lt"/>
                <a:ea typeface="楷体" panose="02010609060101010101" pitchFamily="49" charset="-122"/>
              </a:rPr>
              <a:t>隐式实例化</a:t>
            </a:r>
            <a:r>
              <a:rPr kumimoji="0" lang="zh-CN" altLang="en-US" sz="2400" b="1" i="0" u="none" strike="noStrike" kern="0" cap="none" spc="0" normalizeH="0" baseline="0" noProof="0" dirty="0">
                <a:ln>
                  <a:noFill/>
                </a:ln>
                <a:solidFill>
                  <a:schemeClr val="tx2"/>
                </a:solidFill>
                <a:effectLst/>
                <a:uLnTx/>
                <a:uFillTx/>
                <a:latin typeface="+mn-lt"/>
                <a:ea typeface="+mn-ea"/>
              </a:rPr>
              <a:t>是</a:t>
            </a:r>
            <a:r>
              <a:rPr kumimoji="0" lang="zh-CN" altLang="zh-CN" sz="2400" b="1" i="0" u="none" strike="noStrike" kern="0" cap="none" spc="0" normalizeH="0" baseline="0" noProof="0" dirty="0">
                <a:ln>
                  <a:noFill/>
                </a:ln>
                <a:solidFill>
                  <a:schemeClr val="tx2"/>
                </a:solidFill>
                <a:effectLst/>
                <a:uLnTx/>
                <a:uFillTx/>
                <a:latin typeface="+mn-lt"/>
                <a:ea typeface="+mn-ea"/>
              </a:rPr>
              <a:t>由编译程序根据实参的类型</a:t>
            </a:r>
            <a:r>
              <a:rPr kumimoji="0" lang="zh-CN" altLang="en-US" sz="2400" b="1" i="0" u="none" strike="noStrike" kern="0" cap="none" spc="0" normalizeH="0" baseline="0" noProof="0" dirty="0">
                <a:ln>
                  <a:noFill/>
                </a:ln>
                <a:solidFill>
                  <a:schemeClr val="tx2"/>
                </a:solidFill>
                <a:effectLst/>
                <a:uLnTx/>
                <a:uFillTx/>
                <a:latin typeface="+mn-lt"/>
                <a:ea typeface="+mn-ea"/>
              </a:rPr>
              <a:t>来</a:t>
            </a:r>
            <a:r>
              <a:rPr kumimoji="0" lang="zh-CN" altLang="zh-CN" sz="2400" b="1" i="0" u="none" strike="noStrike" kern="0" cap="none" spc="0" normalizeH="0" baseline="0" noProof="0" dirty="0">
                <a:ln>
                  <a:noFill/>
                </a:ln>
                <a:solidFill>
                  <a:schemeClr val="tx2"/>
                </a:solidFill>
                <a:effectLst/>
                <a:uLnTx/>
                <a:uFillTx/>
                <a:latin typeface="+mn-lt"/>
                <a:ea typeface="+mn-ea"/>
              </a:rPr>
              <a:t>自动</a:t>
            </a:r>
            <a:r>
              <a:rPr kumimoji="0" lang="zh-CN" altLang="en-US" sz="2400" b="1" i="0" u="none" strike="noStrike" kern="0" cap="none" spc="0" normalizeH="0" baseline="0" noProof="0" dirty="0">
                <a:ln>
                  <a:noFill/>
                </a:ln>
                <a:solidFill>
                  <a:schemeClr val="tx2"/>
                </a:solidFill>
                <a:effectLst/>
                <a:uLnTx/>
                <a:uFillTx/>
                <a:latin typeface="+mn-lt"/>
                <a:ea typeface="+mn-ea"/>
              </a:rPr>
              <a:t>完成</a:t>
            </a:r>
            <a:r>
              <a:rPr kumimoji="0" lang="zh-CN" altLang="zh-CN" sz="2400" b="1" i="0" u="none" strike="noStrike" kern="0" cap="none" spc="0" normalizeH="0" baseline="0" noProof="0" dirty="0">
                <a:ln>
                  <a:noFill/>
                </a:ln>
                <a:solidFill>
                  <a:schemeClr val="tx2"/>
                </a:solidFill>
                <a:effectLst/>
                <a:uLnTx/>
                <a:uFillTx/>
                <a:latin typeface="+mn-lt"/>
                <a:ea typeface="+mn-ea"/>
              </a:rPr>
              <a:t>。</a:t>
            </a:r>
            <a:endParaRPr kumimoji="0" lang="zh-CN" altLang="zh-CN" sz="8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Char char="Ø"/>
              <a:defRPr/>
            </a:pPr>
            <a:r>
              <a:rPr kumimoji="0" lang="zh-CN" altLang="zh-CN" sz="2000" b="1" i="0" u="none" strike="noStrike" kern="0" cap="none" spc="0" normalizeH="0" baseline="0" noProof="0" dirty="0">
                <a:ln>
                  <a:noFill/>
                </a:ln>
                <a:solidFill>
                  <a:schemeClr val="tx2"/>
                </a:solidFill>
                <a:effectLst/>
                <a:uLnTx/>
                <a:uFillTx/>
                <a:latin typeface="+mn-lt"/>
                <a:ea typeface="+mn-ea"/>
              </a:rPr>
              <a:t>例如：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int a[100];</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sort(a,100);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//调用void sort(int elements[], unsigned int count)</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double b[200]; </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sort(b,200);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//调用void sort(double elements[], unsigned int count)</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A c[300];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//需重载操作符</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&lt;</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en-US" sz="2000" b="1" i="0" u="none" strike="noStrike" kern="0" cap="none" spc="0" normalizeH="0" baseline="0" noProof="0" dirty="0">
                <a:ln>
                  <a:noFill/>
                </a:ln>
                <a:solidFill>
                  <a:schemeClr val="tx2"/>
                </a:solidFill>
                <a:effectLst/>
                <a:uLnTx/>
                <a:uFillTx/>
                <a:latin typeface="+mn-lt"/>
                <a:ea typeface="+mn-ea"/>
              </a:rPr>
              <a:t>和 </a:t>
            </a: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sort(c,300);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//调用void sort(A elements[], unsigned int count) </a:t>
            </a:r>
            <a:endParaRPr kumimoji="0" lang="zh-CN" altLang="zh-CN" sz="2000" b="1" i="0" u="none" strike="noStrike" kern="0" cap="none" spc="0" normalizeH="0" baseline="0" noProof="0" dirty="0">
              <a:ln>
                <a:noFill/>
              </a:ln>
              <a:solidFill>
                <a:schemeClr val="tx2"/>
              </a:solidFill>
              <a:effectLst/>
              <a:uLnTx/>
              <a:uFillTx/>
              <a:latin typeface="+mn-lt"/>
              <a:ea typeface="+mn-ea"/>
            </a:endParaRPr>
          </a:p>
        </p:txBody>
      </p:sp>
      <p:sp>
        <p:nvSpPr>
          <p:cNvPr id="4" name="Rectangle 2"/>
          <p:cNvSpPr txBox="1">
            <a:spLocks noChangeArrowheads="1"/>
          </p:cNvSpPr>
          <p:nvPr/>
        </p:nvSpPr>
        <p:spPr bwMode="auto">
          <a:xfrm>
            <a:off x="1546225" y="116632"/>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body" idx="1"/>
          </p:nvPr>
        </p:nvSpPr>
        <p:spPr>
          <a:xfrm>
            <a:off x="538163" y="1268760"/>
            <a:ext cx="8066088" cy="4824413"/>
          </a:xfrm>
        </p:spPr>
        <p:txBody>
          <a:bodyPr vert="horz" wrap="square" lIns="91440" tIns="45720" rIns="91440" bIns="45720" numCol="1" anchor="t" anchorCtr="0" compatLnSpc="1"/>
          <a:lstStyle/>
          <a:p>
            <a:pPr marL="363855" marR="0" lvl="0" indent="-36385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rgbClr val="FF0000"/>
                </a:solidFill>
                <a:effectLst/>
                <a:uLnTx/>
                <a:uFillTx/>
                <a:latin typeface="+mn-lt"/>
                <a:ea typeface="+mn-ea"/>
                <a:cs typeface="+mn-cs"/>
              </a:rPr>
              <a:t>函数模板</a:t>
            </a:r>
            <a:r>
              <a:rPr kumimoji="0" lang="zh-CN" altLang="en-US" sz="2800" b="1" i="0" u="none" strike="noStrike" kern="0" cap="none" spc="0" normalizeH="0" baseline="0" noProof="0" dirty="0">
                <a:ln>
                  <a:noFill/>
                </a:ln>
                <a:solidFill>
                  <a:srgbClr val="FF0000"/>
                </a:solidFill>
                <a:effectLst/>
                <a:uLnTx/>
                <a:uFillTx/>
                <a:latin typeface="+mn-lt"/>
                <a:ea typeface="+mn-ea"/>
                <a:cs typeface="+mn-cs"/>
              </a:rPr>
              <a:t>的</a:t>
            </a:r>
            <a:r>
              <a:rPr kumimoji="0" lang="zh-CN" altLang="zh-CN" sz="2800" b="1" i="0" u="none" strike="noStrike" kern="0" cap="none" spc="0" normalizeH="0" baseline="0" noProof="0" dirty="0">
                <a:ln>
                  <a:noFill/>
                </a:ln>
                <a:solidFill>
                  <a:srgbClr val="FF0000"/>
                </a:solidFill>
                <a:effectLst/>
                <a:uLnTx/>
                <a:uFillTx/>
                <a:latin typeface="+mn-lt"/>
                <a:ea typeface="+mn-ea"/>
                <a:cs typeface="+mn-cs"/>
              </a:rPr>
              <a:t>实例化</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dirty="0">
                <a:ln>
                  <a:noFill/>
                </a:ln>
                <a:solidFill>
                  <a:schemeClr val="tx2"/>
                </a:solidFill>
                <a:effectLst/>
                <a:uLnTx/>
                <a:uFillTx/>
                <a:latin typeface="+mn-lt"/>
                <a:ea typeface="+mn-ea"/>
              </a:rPr>
              <a:t>有时，编译程序无法根据调用时的实参类型来确定所调用的模板函数</a:t>
            </a:r>
            <a:r>
              <a:rPr kumimoji="0" lang="zh-CN" altLang="en-US" sz="2400" b="1" i="0" u="none" strike="noStrike" kern="0" cap="none" spc="0" normalizeH="0" baseline="0" noProof="0" dirty="0">
                <a:ln>
                  <a:noFill/>
                </a:ln>
                <a:solidFill>
                  <a:schemeClr val="tx2"/>
                </a:solidFill>
                <a:effectLst/>
                <a:uLnTx/>
                <a:uFillTx/>
                <a:latin typeface="+mn-lt"/>
                <a:ea typeface="+mn-ea"/>
              </a:rPr>
              <a:t>。</a:t>
            </a:r>
            <a:r>
              <a:rPr kumimoji="0" lang="zh-CN" altLang="zh-CN" sz="2400" b="1" i="0" u="none" strike="noStrike" kern="0" cap="none" spc="0" normalizeH="0" baseline="0" noProof="0" dirty="0">
                <a:ln>
                  <a:noFill/>
                </a:ln>
                <a:solidFill>
                  <a:schemeClr val="tx2"/>
                </a:solidFill>
                <a:effectLst/>
                <a:uLnTx/>
                <a:uFillTx/>
                <a:latin typeface="+mn-lt"/>
                <a:ea typeface="+mn-ea"/>
              </a:rPr>
              <a:t>这时，需要提供实参来</a:t>
            </a:r>
            <a:r>
              <a:rPr kumimoji="0" lang="zh-CN" altLang="zh-CN" sz="24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rPr>
              <a:t>显式实例化</a:t>
            </a:r>
            <a:endParaRPr kumimoji="0" lang="en-US" altLang="zh-CN" sz="24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endParaRPr kumimoji="0" lang="en-US" altLang="zh-CN" sz="8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742950" marR="0" lvl="1" indent="-342900"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lt"/>
                <a:ea typeface="+mn-ea"/>
              </a:rPr>
              <a:t>例如：</a:t>
            </a:r>
            <a:endParaRPr kumimoji="0" lang="en-US" altLang="zh-CN" sz="800" b="1" i="0" u="none" strike="noStrike" kern="0" cap="none" spc="0" normalizeH="0" baseline="0" noProof="0" dirty="0">
              <a:ln>
                <a:noFill/>
              </a:ln>
              <a:solidFill>
                <a:schemeClr val="tx2"/>
              </a:solidFill>
              <a:effectLst/>
              <a:uLnTx/>
              <a:uFillTx/>
              <a:latin typeface="+mn-lt"/>
              <a:ea typeface="+mn-ea"/>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template &lt;class T&gt; </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T max</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(T a, T b)</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return a &gt; b ? a : b;</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int x, y, z;</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double l, m, n;</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z = max(x, y); </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//调用int max(int a, int b)</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l = max(m, n); </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//调用double max(double a, double b)</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228725"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max(x,</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m)</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en-US" altLang="zh-CN" sz="2000" b="1" i="0" u="none" strike="noStrike" kern="0" cap="none" spc="0" normalizeH="0" baseline="0" noProof="0" dirty="0">
                <a:ln>
                  <a:noFill/>
                </a:ln>
                <a:solidFill>
                  <a:srgbClr val="0000FF"/>
                </a:solidFill>
                <a:effectLst/>
                <a:uLnTx/>
                <a:uFillTx/>
                <a:latin typeface="+mn-lt"/>
                <a:ea typeface="宋体" panose="02010600030101010101" pitchFamily="2" charset="-122"/>
              </a:rPr>
              <a:t>//</a:t>
            </a:r>
            <a:r>
              <a:rPr kumimoji="0" lang="zh-CN" altLang="zh-CN" sz="2000" b="1" i="0" u="none" strike="noStrike" kern="0" cap="none" spc="0" normalizeH="0" baseline="0" noProof="0" dirty="0">
                <a:ln>
                  <a:noFill/>
                </a:ln>
                <a:solidFill>
                  <a:srgbClr val="0000FF"/>
                </a:solidFill>
                <a:effectLst/>
                <a:uLnTx/>
                <a:uFillTx/>
                <a:latin typeface="+mn-lt"/>
                <a:ea typeface="宋体" panose="02010600030101010101" pitchFamily="2" charset="-122"/>
              </a:rPr>
              <a:t>问题：调用哪一个模板函数？</a:t>
            </a:r>
            <a:endParaRPr kumimoji="0" lang="zh-CN" altLang="zh-CN" sz="2000" b="1" i="0" u="none" strike="noStrike" kern="0" cap="none" spc="0" normalizeH="0" baseline="0" noProof="0" dirty="0">
              <a:ln>
                <a:noFill/>
              </a:ln>
              <a:solidFill>
                <a:srgbClr val="0000FF"/>
              </a:solidFill>
              <a:effectLst/>
              <a:uLnTx/>
              <a:uFillTx/>
              <a:latin typeface="+mn-lt"/>
              <a:ea typeface="宋体" panose="02010600030101010101" pitchFamily="2" charset="-122"/>
            </a:endParaRPr>
          </a:p>
        </p:txBody>
      </p:sp>
      <p:sp>
        <p:nvSpPr>
          <p:cNvPr id="3"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body" idx="1"/>
          </p:nvPr>
        </p:nvSpPr>
        <p:spPr>
          <a:xfrm>
            <a:off x="468313" y="1916832"/>
            <a:ext cx="8066088" cy="4319588"/>
          </a:xfrm>
        </p:spPr>
        <p:txBody>
          <a:bodyPr vert="horz" wrap="square" lIns="91440" tIns="45720" rIns="91440" bIns="45720" numCol="1" anchor="t" anchorCtr="0" compatLnSpc="1"/>
          <a:lstStyle/>
          <a:p>
            <a:pPr marL="363855" marR="0" lvl="0" indent="-36385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rgbClr val="FF0000"/>
                </a:solidFill>
                <a:effectLst/>
                <a:uLnTx/>
                <a:uFillTx/>
                <a:latin typeface="+mn-lt"/>
                <a:ea typeface="+mn-ea"/>
                <a:cs typeface="+mn-cs"/>
              </a:rPr>
              <a:t>函数模板</a:t>
            </a:r>
            <a:r>
              <a:rPr kumimoji="0" lang="zh-CN" altLang="en-US" sz="2800" b="1" i="0" u="none" strike="noStrike" kern="0" cap="none" spc="0" normalizeH="0" baseline="0" noProof="0" dirty="0">
                <a:ln>
                  <a:noFill/>
                </a:ln>
                <a:solidFill>
                  <a:srgbClr val="FF0000"/>
                </a:solidFill>
                <a:effectLst/>
                <a:uLnTx/>
                <a:uFillTx/>
                <a:latin typeface="+mn-lt"/>
                <a:ea typeface="+mn-ea"/>
                <a:cs typeface="+mn-cs"/>
              </a:rPr>
              <a:t>的</a:t>
            </a:r>
            <a:r>
              <a:rPr kumimoji="0" lang="zh-CN" altLang="zh-CN" sz="2800" b="1" i="0" u="none" strike="noStrike" kern="0" cap="none" spc="0" normalizeH="0" baseline="0" noProof="0" dirty="0">
                <a:ln>
                  <a:noFill/>
                </a:ln>
                <a:solidFill>
                  <a:srgbClr val="FF0000"/>
                </a:solidFill>
                <a:effectLst/>
                <a:uLnTx/>
                <a:uFillTx/>
                <a:latin typeface="+mn-lt"/>
                <a:ea typeface="+mn-ea"/>
                <a:cs typeface="+mn-cs"/>
              </a:rPr>
              <a:t>实例化</a:t>
            </a:r>
            <a:endParaRPr kumimoji="0" lang="en-US" altLang="zh-CN" sz="24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endParaRPr kumimoji="0" lang="en-US" altLang="zh-CN" sz="8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742950" marR="0" lvl="1" indent="-342900"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lt"/>
                <a:ea typeface="+mn-ea"/>
              </a:rPr>
              <a:t>解决方法：</a:t>
            </a:r>
            <a:endParaRPr kumimoji="0" lang="en-US" altLang="zh-CN" sz="800" b="1" i="0" u="none" strike="noStrike" kern="0" cap="none" spc="0" normalizeH="0" baseline="0" noProof="0" dirty="0">
              <a:ln>
                <a:noFill/>
              </a:ln>
              <a:solidFill>
                <a:schemeClr val="tx2"/>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en-US" altLang="zh-CN" sz="16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1. </a:t>
            </a:r>
            <a:r>
              <a:rPr kumimoji="0" lang="zh-CN" altLang="zh-CN" sz="2000" b="1" i="0" u="none" strike="noStrike" kern="0" cap="none" spc="0" normalizeH="0" baseline="0" noProof="0" dirty="0">
                <a:ln>
                  <a:noFill/>
                </a:ln>
                <a:solidFill>
                  <a:srgbClr val="0000FF"/>
                </a:solidFill>
                <a:effectLst/>
                <a:uLnTx/>
                <a:uFillTx/>
                <a:latin typeface="+mn-lt"/>
                <a:ea typeface="+mn-ea"/>
              </a:rPr>
              <a:t>显式实例化：</a:t>
            </a:r>
            <a:endParaRPr kumimoji="0" lang="zh-CN" altLang="zh-CN" sz="2000" b="1" i="0" u="none" strike="noStrike" kern="0" cap="none" spc="0" normalizeH="0" baseline="0" noProof="0" dirty="0">
              <a:ln>
                <a:noFill/>
              </a:ln>
              <a:solidFill>
                <a:srgbClr val="0000FF"/>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ts val="120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max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&lt;double&gt;</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m)</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或 max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&lt;int&gt;</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m);</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2. </a:t>
            </a:r>
            <a:r>
              <a:rPr kumimoji="0" lang="zh-CN" altLang="zh-CN" sz="2000" b="1" i="0" u="none" strike="noStrike" kern="0" cap="none" spc="0" normalizeH="0" baseline="0" noProof="0" dirty="0">
                <a:ln>
                  <a:noFill/>
                </a:ln>
                <a:solidFill>
                  <a:schemeClr val="tx2"/>
                </a:solidFill>
                <a:effectLst/>
                <a:uLnTx/>
                <a:uFillTx/>
                <a:latin typeface="+mn-lt"/>
                <a:ea typeface="+mn-ea"/>
              </a:rPr>
              <a:t>显式类型转换</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ts val="120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max((double)x,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m)</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或max(x,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(int)m);</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3. </a:t>
            </a:r>
            <a:r>
              <a:rPr kumimoji="0" lang="zh-CN" altLang="zh-CN" sz="2000" b="1" i="0" u="none" strike="noStrike" kern="0" cap="none" spc="0" normalizeH="0" baseline="0" noProof="0" dirty="0">
                <a:ln>
                  <a:noFill/>
                </a:ln>
                <a:solidFill>
                  <a:schemeClr val="tx2"/>
                </a:solidFill>
                <a:effectLst/>
                <a:uLnTx/>
                <a:uFillTx/>
                <a:latin typeface="+mn-lt"/>
                <a:ea typeface="+mn-ea"/>
              </a:rPr>
              <a:t>再定义一个max的重载函数</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1143000"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double max</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(int a,</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double b)</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return a&gt;b?a:b;</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a:t>
            </a:r>
            <a:endParaRPr kumimoji="0" lang="zh-CN" altLang="zh-CN" sz="2000" b="1" i="0" u="none" strike="noStrike" kern="0" cap="none" spc="0" normalizeH="0" baseline="0" noProof="0" dirty="0">
              <a:ln>
                <a:noFill/>
              </a:ln>
              <a:solidFill>
                <a:schemeClr val="tx2"/>
              </a:solidFill>
              <a:effectLst/>
              <a:uLnTx/>
              <a:uFillTx/>
              <a:latin typeface="+mn-lt"/>
              <a:ea typeface="+mn-ea"/>
            </a:endParaRPr>
          </a:p>
        </p:txBody>
      </p:sp>
      <p:sp>
        <p:nvSpPr>
          <p:cNvPr id="3"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8.2.1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函数模板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4" name="图片 3"/>
          <p:cNvPicPr>
            <a:picLocks noChangeAspect="1"/>
          </p:cNvPicPr>
          <p:nvPr/>
        </p:nvPicPr>
        <p:blipFill>
          <a:blip r:embed="rId1">
            <a:lum bright="6000"/>
          </a:blip>
          <a:srcRect l="6554" t="4665" r="5623" b="966"/>
          <a:stretch>
            <a:fillRect/>
          </a:stretch>
        </p:blipFill>
        <p:spPr>
          <a:xfrm>
            <a:off x="0" y="638175"/>
            <a:ext cx="9144000" cy="55270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p:cNvSpPr>
          <p:nvPr>
            <p:ph type="title"/>
          </p:nvPr>
        </p:nvSpPr>
        <p:spPr>
          <a:xfrm>
            <a:off x="1598613" y="357188"/>
            <a:ext cx="4759325" cy="1139825"/>
          </a:xfrm>
        </p:spPr>
        <p:txBody>
          <a:bodyPr vert="horz" wrap="square" lIns="91440" tIns="45720" rIns="91440" bIns="45720" anchor="ctr" anchorCtr="0"/>
          <a:lstStyle/>
          <a:p>
            <a:r>
              <a:rPr lang="zh-CN" altLang="zh-CN" b="1" dirty="0"/>
              <a:t>主要内容</a:t>
            </a:r>
            <a:endParaRPr lang="zh-CN" altLang="zh-CN" b="1" dirty="0"/>
          </a:p>
        </p:txBody>
      </p:sp>
      <p:sp>
        <p:nvSpPr>
          <p:cNvPr id="6147" name="Rectangle 3"/>
          <p:cNvSpPr>
            <a:spLocks noGrp="1"/>
          </p:cNvSpPr>
          <p:nvPr>
            <p:ph type="body"/>
          </p:nvPr>
        </p:nvSpPr>
        <p:spPr>
          <a:xfrm>
            <a:off x="1187450" y="2565400"/>
            <a:ext cx="4916488" cy="1720850"/>
          </a:xfrm>
        </p:spPr>
        <p:txBody>
          <a:bodyPr vert="horz" wrap="square" lIns="91440" tIns="45720" rIns="91440" bIns="45720" anchor="t" anchorCtr="0"/>
          <a:lstStyle/>
          <a:p>
            <a:pPr>
              <a:buNone/>
            </a:pPr>
            <a:r>
              <a:rPr lang="en-US" altLang="zh-CN" sz="2800" b="1" dirty="0">
                <a:solidFill>
                  <a:srgbClr val="0070C0"/>
                </a:solidFill>
              </a:rPr>
              <a:t>8.1 </a:t>
            </a:r>
            <a:r>
              <a:rPr lang="zh-CN" altLang="zh-CN" sz="2800" b="1" dirty="0">
                <a:solidFill>
                  <a:srgbClr val="0070C0"/>
                </a:solidFill>
              </a:rPr>
              <a:t>类属的概念</a:t>
            </a:r>
            <a:endParaRPr lang="zh-CN" altLang="zh-CN" sz="2800" b="1" dirty="0">
              <a:solidFill>
                <a:srgbClr val="0070C0"/>
              </a:solidFill>
            </a:endParaRPr>
          </a:p>
          <a:p>
            <a:pPr>
              <a:buNone/>
            </a:pPr>
            <a:r>
              <a:rPr lang="en-US" altLang="zh-CN" sz="2800" b="1" dirty="0"/>
              <a:t>8.2 </a:t>
            </a:r>
            <a:r>
              <a:rPr lang="zh-CN" altLang="zh-CN" sz="2800" b="1" dirty="0"/>
              <a:t>模板</a:t>
            </a:r>
            <a:endParaRPr lang="zh-CN" altLang="zh-CN" sz="2800" b="1" dirty="0"/>
          </a:p>
          <a:p>
            <a:pPr>
              <a:buNone/>
            </a:pPr>
            <a:r>
              <a:rPr lang="en-US" altLang="zh-CN" sz="2800" b="1" dirty="0"/>
              <a:t>8.3 </a:t>
            </a:r>
            <a:r>
              <a:rPr lang="zh-CN" altLang="zh-CN" sz="2800" b="1" dirty="0"/>
              <a:t>C++标准模板库</a:t>
            </a:r>
            <a:endParaRPr lang="zh-CN" altLang="zh-CN" sz="28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type="body" idx="1"/>
          </p:nvPr>
        </p:nvSpPr>
        <p:spPr>
          <a:xfrm>
            <a:off x="282575" y="1628800"/>
            <a:ext cx="8496300" cy="4249738"/>
          </a:xfrm>
        </p:spPr>
        <p:txBody>
          <a:bodyPr vert="horz" wrap="square" lIns="91440" tIns="45720" rIns="91440" bIns="45720" numCol="1" anchor="t" anchorCtr="0" compatLnSpc="1"/>
          <a:lstStyle/>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sz="2800" b="1" i="0" u="none" strike="noStrike" kern="0" cap="none" spc="0" normalizeH="0" baseline="0" noProof="0" dirty="0">
                <a:ln>
                  <a:noFill/>
                </a:ln>
                <a:solidFill>
                  <a:srgbClr val="FF0000"/>
                </a:solidFill>
                <a:effectLst/>
                <a:uLnTx/>
                <a:uFillTx/>
                <a:latin typeface="+mn-lt"/>
                <a:ea typeface="+mn-ea"/>
                <a:cs typeface="+mn-cs"/>
              </a:rPr>
              <a:t>类模板</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是指</a:t>
            </a:r>
            <a:r>
              <a:rPr kumimoji="0" lang="zh-CN" altLang="en-US" sz="28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带有类型参数</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的类定义，其格式为：</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endParaRPr kumimoji="0" lang="en-US" altLang="zh-CN" sz="1000" b="1" i="0" u="none" strike="noStrike" kern="0" cap="none" spc="0" normalizeH="0" baseline="0" noProof="0" dirty="0">
              <a:ln>
                <a:noFill/>
              </a:ln>
              <a:solidFill>
                <a:schemeClr val="tx2"/>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dirty="0">
                <a:ln>
                  <a:noFill/>
                </a:ln>
                <a:solidFill>
                  <a:srgbClr val="0070C0"/>
                </a:solidFill>
                <a:effectLst/>
                <a:uLnTx/>
                <a:uFillTx/>
                <a:latin typeface="+mn-lt"/>
                <a:ea typeface="+mn-ea"/>
                <a:cs typeface="+mn-cs"/>
              </a:rPr>
              <a:t>template &lt;class T1, class T2, ...&gt; </a:t>
            </a:r>
            <a:endParaRPr kumimoji="0" lang="en-US" altLang="zh-CN" sz="2400" b="1" i="0" u="none" strike="noStrike" kern="0" cap="none" spc="0" normalizeH="0" baseline="0" noProof="0" dirty="0">
              <a:ln>
                <a:noFill/>
              </a:ln>
              <a:solidFill>
                <a:srgbClr val="0070C0"/>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mn-ea"/>
                <a:cs typeface="+mn-cs"/>
              </a:rPr>
              <a:t>class &lt;</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类名</a:t>
            </a:r>
            <a:r>
              <a:rPr kumimoji="0" lang="en-US" altLang="zh-CN" sz="2400" b="1" i="0" u="none" strike="noStrike" kern="0" cap="none" spc="0" normalizeH="0" baseline="0" noProof="0" dirty="0">
                <a:ln>
                  <a:noFill/>
                </a:ln>
                <a:solidFill>
                  <a:schemeClr val="tx2"/>
                </a:solidFill>
                <a:effectLst/>
                <a:uLnTx/>
                <a:uFillTx/>
                <a:latin typeface="+mn-lt"/>
                <a:ea typeface="+mn-ea"/>
                <a:cs typeface="+mn-cs"/>
              </a:rPr>
              <a:t>&gt;</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mn-ea"/>
                <a:cs typeface="+mn-cs"/>
              </a:rPr>
              <a:t>{	&lt;</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类成员列表</a:t>
            </a:r>
            <a:r>
              <a:rPr kumimoji="0" lang="en-US" altLang="zh-CN" sz="2400" b="1" i="0" u="none" strike="noStrike" kern="0" cap="none" spc="0" normalizeH="0" baseline="0" noProof="0" dirty="0">
                <a:ln>
                  <a:noFill/>
                </a:ln>
                <a:solidFill>
                  <a:schemeClr val="tx2"/>
                </a:solidFill>
                <a:effectLst/>
                <a:uLnTx/>
                <a:uFillTx/>
                <a:latin typeface="+mn-lt"/>
                <a:ea typeface="+mn-ea"/>
                <a:cs typeface="+mn-cs"/>
              </a:rPr>
              <a:t>&gt;</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mn-ea"/>
                <a:cs typeface="+mn-cs"/>
              </a:rPr>
              <a:t>}</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830580" marR="0" lvl="1" indent="-28575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None/>
              <a:defRPr/>
            </a:pPr>
            <a:endParaRPr kumimoji="0" lang="en-US" altLang="zh-CN" sz="1000" b="1" i="0" u="none" strike="noStrike" kern="0" cap="none" spc="0" normalizeH="0" baseline="0" noProof="0" dirty="0">
              <a:ln>
                <a:noFill/>
              </a:ln>
              <a:solidFill>
                <a:srgbClr val="0070C0"/>
              </a:solidFill>
              <a:effectLst/>
              <a:uLnTx/>
              <a:uFillTx/>
              <a:latin typeface="+mn-lt"/>
              <a:ea typeface="+mn-ea"/>
              <a:cs typeface="+mn-cs"/>
            </a:endParaRPr>
          </a:p>
          <a:p>
            <a:pPr marL="887730" marR="0" lvl="1" indent="-342900" algn="l" defTabSz="914400" rtl="0" eaLnBrk="0" fontAlgn="base" latinLnBrk="0" hangingPunct="0">
              <a:lnSpc>
                <a:spcPct val="75000"/>
              </a:lnSpc>
              <a:spcBef>
                <a:spcPct val="20000"/>
              </a:spcBef>
              <a:spcAft>
                <a:spcPct val="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其中，</a:t>
            </a:r>
            <a:r>
              <a:rPr kumimoji="0" lang="en-US" altLang="zh-CN" sz="2400" b="1" i="0" u="none" strike="noStrike" kern="0" cap="none" spc="0" normalizeH="0" baseline="0" noProof="0" dirty="0">
                <a:ln>
                  <a:noFill/>
                </a:ln>
                <a:solidFill>
                  <a:schemeClr val="tx2"/>
                </a:solidFill>
                <a:effectLst/>
                <a:uLnTx/>
                <a:uFillTx/>
                <a:latin typeface="+mn-lt"/>
                <a:ea typeface="+mn-ea"/>
                <a:cs typeface="+mn-cs"/>
              </a:rPr>
              <a:t>T1</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a:t>
            </a:r>
            <a:r>
              <a:rPr kumimoji="0" lang="en-US" altLang="zh-CN" sz="2400" b="1" i="0" u="none" strike="noStrike" kern="0" cap="none" spc="0" normalizeH="0" baseline="0" noProof="0" dirty="0">
                <a:ln>
                  <a:noFill/>
                </a:ln>
                <a:solidFill>
                  <a:schemeClr val="tx2"/>
                </a:solidFill>
                <a:effectLst/>
                <a:uLnTx/>
                <a:uFillTx/>
                <a:latin typeface="+mn-lt"/>
                <a:ea typeface="+mn-ea"/>
                <a:cs typeface="+mn-cs"/>
              </a:rPr>
              <a:t>T2</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等为类模板的</a:t>
            </a:r>
            <a:r>
              <a:rPr kumimoji="0" lang="zh-CN" altLang="en-US" sz="2400" b="1" i="0" u="none" strike="noStrike" kern="0" cap="none" spc="0" normalizeH="0" baseline="0" noProof="0" dirty="0">
                <a:ln>
                  <a:noFill/>
                </a:ln>
                <a:solidFill>
                  <a:srgbClr val="FF0000"/>
                </a:solidFill>
                <a:effectLst/>
                <a:uLnTx/>
                <a:uFillTx/>
                <a:latin typeface="+mn-lt"/>
                <a:ea typeface="+mn-ea"/>
                <a:cs typeface="+mn-cs"/>
              </a:rPr>
              <a:t>类型参数</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，可用它们来定义类成员的类型。对于在类外部定义的成员函数，其定义格式如下：</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rgbClr val="0070C0"/>
                </a:solidFill>
                <a:effectLst/>
                <a:uLnTx/>
                <a:uFillTx/>
                <a:latin typeface="+mn-lt"/>
                <a:ea typeface="宋体" panose="02010600030101010101" pitchFamily="2" charset="-122"/>
              </a:rPr>
              <a:t>template &lt;class T1, class T2, ...&gt; </a:t>
            </a:r>
            <a:endParaRPr kumimoji="0" lang="zh-CN" altLang="zh-CN" sz="2000" b="1" i="0" u="none" strike="noStrike" kern="0" cap="none" spc="0" normalizeH="0" baseline="0" noProof="0" dirty="0">
              <a:ln>
                <a:noFill/>
              </a:ln>
              <a:solidFill>
                <a:srgbClr val="0070C0"/>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ea"/>
                <a:ea typeface="+mn-ea"/>
              </a:rPr>
              <a:t>&lt;返回值类型&gt;</a:t>
            </a:r>
            <a:r>
              <a:rPr kumimoji="0" lang="en-US" altLang="zh-CN" sz="2000" b="1" i="0" u="none" strike="noStrike" kern="0" cap="none" spc="0" normalizeH="0" baseline="0" noProof="0" dirty="0">
                <a:ln>
                  <a:noFill/>
                </a:ln>
                <a:solidFill>
                  <a:srgbClr val="0070C0"/>
                </a:solidFill>
                <a:effectLst/>
                <a:uLnTx/>
                <a:uFillTx/>
                <a:latin typeface="+mn-ea"/>
                <a:ea typeface="+mn-ea"/>
              </a:rPr>
              <a:t>&lt;</a:t>
            </a:r>
            <a:r>
              <a:rPr kumimoji="0" lang="zh-CN" altLang="en-US" sz="2000" b="1" i="0" u="none" strike="noStrike" kern="0" cap="none" spc="0" normalizeH="0" baseline="0" noProof="0" dirty="0">
                <a:ln>
                  <a:noFill/>
                </a:ln>
                <a:solidFill>
                  <a:srgbClr val="0070C0"/>
                </a:solidFill>
                <a:effectLst/>
                <a:uLnTx/>
                <a:uFillTx/>
                <a:latin typeface="+mn-ea"/>
                <a:ea typeface="+mn-ea"/>
              </a:rPr>
              <a:t>类名</a:t>
            </a:r>
            <a:r>
              <a:rPr kumimoji="0" lang="en-US" altLang="zh-CN" sz="2000" b="1" i="0" u="none" strike="noStrike" kern="0" cap="none" spc="0" normalizeH="0" baseline="0" noProof="0" dirty="0">
                <a:ln>
                  <a:noFill/>
                </a:ln>
                <a:solidFill>
                  <a:srgbClr val="0070C0"/>
                </a:solidFill>
                <a:effectLst/>
                <a:uLnTx/>
                <a:uFillTx/>
                <a:latin typeface="+mn-ea"/>
                <a:ea typeface="+mn-ea"/>
              </a:rPr>
              <a:t>&gt;&lt;T1, T2, …&gt;::</a:t>
            </a:r>
            <a:r>
              <a:rPr kumimoji="0" lang="zh-CN" altLang="zh-CN" sz="2000" b="1" i="0" u="none" strike="noStrike" kern="0" cap="none" spc="0" normalizeH="0" baseline="0" noProof="0" dirty="0">
                <a:ln>
                  <a:noFill/>
                </a:ln>
                <a:solidFill>
                  <a:srgbClr val="0070C0"/>
                </a:solidFill>
                <a:effectLst/>
                <a:uLnTx/>
                <a:uFillTx/>
                <a:latin typeface="+mn-ea"/>
                <a:ea typeface="+mn-ea"/>
              </a:rPr>
              <a:t>&lt;</a:t>
            </a:r>
            <a:r>
              <a:rPr kumimoji="0" lang="zh-CN" altLang="en-US" sz="2000" b="1" i="0" u="none" strike="noStrike" kern="0" cap="none" spc="0" normalizeH="0" baseline="0" noProof="0" dirty="0">
                <a:ln>
                  <a:noFill/>
                </a:ln>
                <a:solidFill>
                  <a:srgbClr val="0070C0"/>
                </a:solidFill>
                <a:effectLst/>
                <a:uLnTx/>
                <a:uFillTx/>
                <a:latin typeface="+mn-ea"/>
                <a:ea typeface="+mn-ea"/>
              </a:rPr>
              <a:t>成员</a:t>
            </a:r>
            <a:r>
              <a:rPr kumimoji="0" lang="zh-CN" altLang="zh-CN" sz="2000" b="1" i="0" u="none" strike="noStrike" kern="0" cap="none" spc="0" normalizeH="0" baseline="0" noProof="0" dirty="0">
                <a:ln>
                  <a:noFill/>
                </a:ln>
                <a:solidFill>
                  <a:srgbClr val="0070C0"/>
                </a:solidFill>
                <a:effectLst/>
                <a:uLnTx/>
                <a:uFillTx/>
                <a:latin typeface="+mn-ea"/>
                <a:ea typeface="+mn-ea"/>
              </a:rPr>
              <a:t>函数名&gt;</a:t>
            </a:r>
            <a:r>
              <a:rPr kumimoji="0" lang="en-US" altLang="zh-CN" sz="2000" b="1" i="0" u="none" strike="noStrike" kern="0" cap="none" spc="0" normalizeH="0" baseline="0" noProof="0" dirty="0">
                <a:ln>
                  <a:noFill/>
                </a:ln>
                <a:solidFill>
                  <a:schemeClr val="tx2"/>
                </a:solidFill>
                <a:effectLst/>
                <a:uLnTx/>
                <a:uFillTx/>
                <a:latin typeface="+mn-ea"/>
                <a:ea typeface="+mn-ea"/>
              </a:rPr>
              <a:t> </a:t>
            </a:r>
            <a:r>
              <a:rPr kumimoji="0" lang="zh-CN" altLang="zh-CN" sz="2000" b="1" i="0" u="none" strike="noStrike" kern="0" cap="none" spc="0" normalizeH="0" baseline="0" noProof="0" dirty="0">
                <a:ln>
                  <a:noFill/>
                </a:ln>
                <a:solidFill>
                  <a:schemeClr val="tx2"/>
                </a:solidFill>
                <a:effectLst/>
                <a:uLnTx/>
                <a:uFillTx/>
                <a:latin typeface="+mn-ea"/>
                <a:ea typeface="+mn-ea"/>
              </a:rPr>
              <a:t>(&lt;</a:t>
            </a:r>
            <a:r>
              <a:rPr kumimoji="0" lang="zh-CN" altLang="en-US" sz="2000" b="1" i="0" u="none" strike="noStrike" kern="0" cap="none" spc="0" normalizeH="0" baseline="0" noProof="0" dirty="0">
                <a:ln>
                  <a:noFill/>
                </a:ln>
                <a:solidFill>
                  <a:schemeClr val="tx2"/>
                </a:solidFill>
                <a:effectLst/>
                <a:uLnTx/>
                <a:uFillTx/>
                <a:latin typeface="+mn-ea"/>
                <a:ea typeface="+mn-ea"/>
              </a:rPr>
              <a:t>形参列</a:t>
            </a:r>
            <a:r>
              <a:rPr kumimoji="0" lang="zh-CN" altLang="zh-CN" sz="2000" b="1" i="0" u="none" strike="noStrike" kern="0" cap="none" spc="0" normalizeH="0" baseline="0" noProof="0" dirty="0">
                <a:ln>
                  <a:noFill/>
                </a:ln>
                <a:solidFill>
                  <a:schemeClr val="tx2"/>
                </a:solidFill>
                <a:effectLst/>
                <a:uLnTx/>
                <a:uFillTx/>
                <a:latin typeface="+mn-ea"/>
                <a:ea typeface="+mn-ea"/>
              </a:rPr>
              <a:t>表&gt;)</a:t>
            </a:r>
            <a:endParaRPr kumimoji="0" lang="en-US" altLang="zh-CN" sz="2000" b="1" i="0" u="none" strike="noStrike" kern="0" cap="none" spc="0" normalizeH="0" baseline="0" noProof="0" dirty="0">
              <a:ln>
                <a:noFill/>
              </a:ln>
              <a:solidFill>
                <a:schemeClr val="tx2"/>
              </a:solidFill>
              <a:effectLst/>
              <a:uLnTx/>
              <a:uFillTx/>
              <a:latin typeface="+mn-ea"/>
              <a:ea typeface="+mn-ea"/>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ea"/>
                <a:ea typeface="+mn-ea"/>
              </a:rPr>
              <a:t>{</a:t>
            </a:r>
            <a:r>
              <a:rPr kumimoji="0" lang="en-US" altLang="zh-CN" sz="2000" b="1" i="0" u="none" strike="noStrike" kern="0" cap="none" spc="0" normalizeH="0" baseline="0" noProof="0" dirty="0">
                <a:ln>
                  <a:noFill/>
                </a:ln>
                <a:solidFill>
                  <a:schemeClr val="tx2"/>
                </a:solidFill>
                <a:effectLst/>
                <a:uLnTx/>
                <a:uFillTx/>
                <a:latin typeface="+mn-ea"/>
                <a:ea typeface="+mn-ea"/>
              </a:rPr>
              <a:t>  </a:t>
            </a:r>
            <a:r>
              <a:rPr kumimoji="0" lang="zh-CN" altLang="zh-CN" sz="2000" b="1" i="0" u="none" strike="noStrike" kern="0" cap="none" spc="0" normalizeH="0" baseline="0" noProof="0" dirty="0">
                <a:ln>
                  <a:noFill/>
                </a:ln>
                <a:solidFill>
                  <a:schemeClr val="tx2"/>
                </a:solidFill>
                <a:effectLst/>
                <a:uLnTx/>
                <a:uFillTx/>
                <a:latin typeface="+mn-ea"/>
                <a:ea typeface="+mn-ea"/>
              </a:rPr>
              <a:t>......</a:t>
            </a:r>
            <a:r>
              <a:rPr kumimoji="0" lang="en-US" altLang="zh-CN" sz="2000" b="1" i="0" u="none" strike="noStrike" kern="0" cap="none" spc="0" normalizeH="0" baseline="0" noProof="0" dirty="0">
                <a:ln>
                  <a:noFill/>
                </a:ln>
                <a:solidFill>
                  <a:schemeClr val="tx2"/>
                </a:solidFill>
                <a:effectLst/>
                <a:uLnTx/>
                <a:uFillTx/>
                <a:latin typeface="+mn-ea"/>
                <a:ea typeface="+mn-ea"/>
              </a:rPr>
              <a:t>  </a:t>
            </a:r>
            <a:r>
              <a:rPr kumimoji="0" lang="zh-CN" altLang="zh-CN" sz="2000" b="1" i="0" u="none" strike="noStrike" kern="0" cap="none" spc="0" normalizeH="0" baseline="0" noProof="0" dirty="0">
                <a:ln>
                  <a:noFill/>
                </a:ln>
                <a:solidFill>
                  <a:schemeClr val="tx2"/>
                </a:solidFill>
                <a:effectLst/>
                <a:uLnTx/>
                <a:uFillTx/>
                <a:latin typeface="+mn-ea"/>
                <a:ea typeface="+mn-ea"/>
              </a:rPr>
              <a:t>}</a:t>
            </a:r>
            <a:endParaRPr kumimoji="0" lang="zh-CN" altLang="zh-CN" sz="2000" b="1" i="0" u="none" strike="noStrike" kern="0" cap="none" spc="0" normalizeH="0" baseline="0" noProof="0" dirty="0">
              <a:ln>
                <a:noFill/>
              </a:ln>
              <a:solidFill>
                <a:schemeClr val="tx2"/>
              </a:solidFill>
              <a:effectLst/>
              <a:uLnTx/>
              <a:uFillTx/>
              <a:latin typeface="+mn-ea"/>
              <a:ea typeface="+mn-ea"/>
            </a:endParaRPr>
          </a:p>
        </p:txBody>
      </p:sp>
      <p:sp>
        <p:nvSpPr>
          <p:cNvPr id="4"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8.2.2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类模板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8.2.2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类模板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5" name="Rectangle 3"/>
          <p:cNvSpPr txBox="1">
            <a:spLocks noChangeArrowheads="1"/>
          </p:cNvSpPr>
          <p:nvPr/>
        </p:nvSpPr>
        <p:spPr bwMode="auto">
          <a:xfrm>
            <a:off x="1187450" y="1287780"/>
            <a:ext cx="6959600" cy="4995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vl6pPr marL="25146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6pPr>
            <a:lvl7pPr marL="29718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7pPr>
            <a:lvl8pPr marL="34290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8pPr>
            <a:lvl9pPr marL="38862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9pPr>
          </a:lstStyle>
          <a:p>
            <a:pPr marL="342900" marR="0" lvl="0" indent="-342900" algn="l" defTabSz="914400" rtl="0" eaLnBrk="0" fontAlgn="base" latinLnBrk="0" hangingPunct="0">
              <a:lnSpc>
                <a:spcPct val="100000"/>
              </a:lnSpc>
              <a:spcBef>
                <a:spcPct val="20000"/>
              </a:spcBef>
              <a:spcAft>
                <a:spcPts val="1200"/>
              </a:spcAft>
              <a:buClr>
                <a:srgbClr val="336666"/>
              </a:buClr>
              <a:buSzPct val="70000"/>
              <a:buFont typeface="Wingdings" panose="05000000000000000000" pitchFamily="2" charset="2"/>
              <a:buChar char="¢"/>
              <a:defRPr/>
            </a:pPr>
            <a:r>
              <a:rPr kumimoji="0" lang="zh-CN" altLang="en-US" sz="2800" i="0" u="none" strike="noStrike" kern="0" cap="none" spc="0" normalizeH="0" baseline="0" noProof="0" dirty="0">
                <a:ln>
                  <a:noFill/>
                </a:ln>
                <a:solidFill>
                  <a:srgbClr val="000000"/>
                </a:solidFill>
                <a:effectLst/>
                <a:uLnTx/>
                <a:uFillTx/>
                <a:latin typeface="+mn-lt"/>
                <a:ea typeface="+mn-ea"/>
                <a:cs typeface="+mn-cs"/>
              </a:rPr>
              <a:t>例</a:t>
            </a:r>
            <a:r>
              <a:rPr kumimoji="0" lang="zh-CN" altLang="zh-CN" sz="2800" i="0" u="none" strike="noStrike" kern="0" cap="none" spc="0" normalizeH="0" baseline="0" noProof="0" dirty="0">
                <a:ln>
                  <a:noFill/>
                </a:ln>
                <a:solidFill>
                  <a:srgbClr val="000000"/>
                </a:solidFill>
                <a:effectLst/>
                <a:uLnTx/>
                <a:uFillTx/>
                <a:latin typeface="+mn-lt"/>
                <a:ea typeface="+mn-ea"/>
                <a:cs typeface="+mn-cs"/>
              </a:rPr>
              <a:t>：</a:t>
            </a:r>
            <a:r>
              <a:rPr kumimoji="0" lang="zh-CN" altLang="en-US" sz="2800" i="0" u="none" strike="noStrike" kern="0" cap="none" spc="0" normalizeH="0" baseline="0" noProof="0" dirty="0">
                <a:ln>
                  <a:noFill/>
                </a:ln>
                <a:solidFill>
                  <a:srgbClr val="000000"/>
                </a:solidFill>
                <a:effectLst/>
                <a:uLnTx/>
                <a:uFillTx/>
                <a:latin typeface="+mn-lt"/>
                <a:ea typeface="+mn-ea"/>
                <a:cs typeface="+mn-cs"/>
              </a:rPr>
              <a:t>可以表示各种类型的栈模板</a:t>
            </a:r>
            <a:endParaRPr kumimoji="0" lang="en-US" altLang="zh-CN" sz="2000" i="0" u="none" strike="noStrike" kern="0" cap="none" spc="0" normalizeH="0" baseline="0" noProof="0" dirty="0">
              <a:ln>
                <a:noFill/>
              </a:ln>
              <a:solidFill>
                <a:srgbClr val="0070C0"/>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rgbClr val="0070C0"/>
                </a:solidFill>
                <a:effectLst/>
                <a:uLnTx/>
                <a:uFillTx/>
                <a:latin typeface="+mn-lt"/>
                <a:ea typeface="+mn-ea"/>
                <a:cs typeface="+mn-cs"/>
              </a:rPr>
              <a:t>template &lt;class T&gt; </a:t>
            </a:r>
            <a:endParaRPr kumimoji="0" lang="en-US" altLang="zh-CN" sz="2000" i="0" u="none" strike="noStrike" kern="0" cap="none" spc="0" normalizeH="0" baseline="0" noProof="0" dirty="0">
              <a:ln>
                <a:noFill/>
              </a:ln>
              <a:solidFill>
                <a:srgbClr val="0070C0"/>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class Stack</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a:t>
            </a:r>
            <a:r>
              <a:rPr kumimoji="0" lang="en-US" altLang="zh-CN" sz="2000" i="0" u="none" strike="noStrike" kern="0" cap="none" spc="0" normalizeH="0" baseline="0" noProof="0" dirty="0">
                <a:ln>
                  <a:noFill/>
                </a:ln>
                <a:solidFill>
                  <a:srgbClr val="0070C0"/>
                </a:solidFill>
                <a:effectLst/>
                <a:uLnTx/>
                <a:uFillTx/>
                <a:latin typeface="+mn-lt"/>
                <a:ea typeface="+mn-ea"/>
                <a:cs typeface="+mn-cs"/>
              </a:rPr>
              <a:t>T buffer[100];</a:t>
            </a:r>
            <a:endParaRPr kumimoji="0" lang="en-US" altLang="zh-CN" sz="2000" i="0" u="none" strike="noStrike" kern="0" cap="none" spc="0" normalizeH="0" baseline="0" noProof="0" dirty="0">
              <a:ln>
                <a:noFill/>
              </a:ln>
              <a:solidFill>
                <a:srgbClr val="0070C0"/>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int top;</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public:</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Stack() { top = -1; }</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bool push(</a:t>
            </a:r>
            <a:r>
              <a:rPr kumimoji="0" lang="en-US" altLang="zh-CN" sz="2000" i="0" u="none" strike="noStrike" kern="0" cap="none" spc="0" normalizeH="0" baseline="0" noProof="0" dirty="0">
                <a:ln>
                  <a:noFill/>
                </a:ln>
                <a:solidFill>
                  <a:srgbClr val="0070C0"/>
                </a:solidFill>
                <a:effectLst/>
                <a:uLnTx/>
                <a:uFillTx/>
                <a:latin typeface="+mn-lt"/>
                <a:ea typeface="+mn-ea"/>
                <a:cs typeface="+mn-cs"/>
              </a:rPr>
              <a:t>const T &amp;x</a:t>
            </a:r>
            <a:r>
              <a:rPr kumimoji="0" lang="en-US" altLang="zh-CN" sz="2000" i="0" u="none" strike="noStrike" kern="0" cap="none" spc="0" normalizeH="0" baseline="0" noProof="0" dirty="0">
                <a:ln>
                  <a:noFill/>
                </a:ln>
                <a:solidFill>
                  <a:schemeClr val="tx2"/>
                </a:solidFill>
                <a:effectLst/>
                <a:uLnTx/>
                <a:uFillTx/>
                <a:latin typeface="+mn-lt"/>
                <a:ea typeface="+mn-ea"/>
                <a:cs typeface="+mn-cs"/>
              </a:rPr>
              <a:t>);</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		   bool pop(</a:t>
            </a:r>
            <a:r>
              <a:rPr kumimoji="0" lang="en-US" altLang="zh-CN" sz="2000" i="0" u="none" strike="noStrike" kern="0" cap="none" spc="0" normalizeH="0" baseline="0" noProof="0" dirty="0">
                <a:ln>
                  <a:noFill/>
                </a:ln>
                <a:solidFill>
                  <a:srgbClr val="0070C0"/>
                </a:solidFill>
                <a:effectLst/>
                <a:uLnTx/>
                <a:uFillTx/>
                <a:latin typeface="+mn-lt"/>
                <a:ea typeface="+mn-ea"/>
                <a:cs typeface="+mn-cs"/>
              </a:rPr>
              <a:t>T &amp;x</a:t>
            </a:r>
            <a:r>
              <a:rPr kumimoji="0" lang="en-US" altLang="zh-CN" sz="2000" i="0" u="none" strike="noStrike" kern="0" cap="none" spc="0" normalizeH="0" baseline="0" noProof="0" dirty="0">
                <a:ln>
                  <a:noFill/>
                </a:ln>
                <a:solidFill>
                  <a:schemeClr val="tx2"/>
                </a:solidFill>
                <a:effectLst/>
                <a:uLnTx/>
                <a:uFillTx/>
                <a:latin typeface="+mn-lt"/>
                <a:ea typeface="+mn-ea"/>
                <a:cs typeface="+mn-cs"/>
              </a:rPr>
              <a:t>);</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template &lt;class T&gt; </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bool </a:t>
            </a:r>
            <a:r>
              <a:rPr kumimoji="0" lang="en-US" altLang="zh-CN" sz="2000" i="0" u="none" strike="noStrike" kern="0" cap="none" spc="0" normalizeH="0" baseline="0" noProof="0" dirty="0">
                <a:ln>
                  <a:noFill/>
                </a:ln>
                <a:solidFill>
                  <a:srgbClr val="0070C0"/>
                </a:solidFill>
                <a:effectLst/>
                <a:uLnTx/>
                <a:uFillTx/>
                <a:latin typeface="+mn-lt"/>
                <a:ea typeface="+mn-ea"/>
                <a:cs typeface="+mn-cs"/>
              </a:rPr>
              <a:t>Stack &lt;T&gt;::push</a:t>
            </a:r>
            <a:r>
              <a:rPr kumimoji="0" lang="en-US" altLang="zh-CN" sz="2000" i="0" u="none" strike="noStrike" kern="0" cap="none" spc="0" normalizeH="0" baseline="0" noProof="0" dirty="0">
                <a:ln>
                  <a:noFill/>
                </a:ln>
                <a:solidFill>
                  <a:schemeClr val="tx2"/>
                </a:solidFill>
                <a:effectLst/>
                <a:uLnTx/>
                <a:uFillTx/>
                <a:latin typeface="+mn-lt"/>
                <a:ea typeface="+mn-ea"/>
                <a:cs typeface="+mn-cs"/>
              </a:rPr>
              <a:t>(const T &amp;x) { ...... }</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template &lt;class T&gt; </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a:p>
            <a:pPr marL="669925" marR="0" lvl="1"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r>
              <a:rPr kumimoji="0" lang="en-US" altLang="zh-CN" sz="2000" i="0" u="none" strike="noStrike" kern="0" cap="none" spc="0" normalizeH="0" baseline="0" noProof="0" dirty="0">
                <a:ln>
                  <a:noFill/>
                </a:ln>
                <a:solidFill>
                  <a:schemeClr val="tx2"/>
                </a:solidFill>
                <a:effectLst/>
                <a:uLnTx/>
                <a:uFillTx/>
                <a:latin typeface="+mn-lt"/>
                <a:ea typeface="+mn-ea"/>
                <a:cs typeface="+mn-cs"/>
              </a:rPr>
              <a:t>bool </a:t>
            </a:r>
            <a:r>
              <a:rPr kumimoji="0" lang="en-US" altLang="zh-CN" sz="2000" i="0" u="none" strike="noStrike" kern="0" cap="none" spc="0" normalizeH="0" baseline="0" noProof="0" dirty="0">
                <a:ln>
                  <a:noFill/>
                </a:ln>
                <a:solidFill>
                  <a:srgbClr val="0070C0"/>
                </a:solidFill>
                <a:effectLst/>
                <a:uLnTx/>
                <a:uFillTx/>
                <a:latin typeface="+mn-lt"/>
                <a:ea typeface="+mn-ea"/>
                <a:cs typeface="+mn-cs"/>
              </a:rPr>
              <a:t>Stack &lt;T&gt;::pop</a:t>
            </a:r>
            <a:r>
              <a:rPr kumimoji="0" lang="en-US" altLang="zh-CN" sz="2000" i="0" u="none" strike="noStrike" kern="0" cap="none" spc="0" normalizeH="0" baseline="0" noProof="0" dirty="0">
                <a:ln>
                  <a:noFill/>
                </a:ln>
                <a:solidFill>
                  <a:schemeClr val="tx2"/>
                </a:solidFill>
                <a:effectLst/>
                <a:uLnTx/>
                <a:uFillTx/>
                <a:latin typeface="+mn-lt"/>
                <a:ea typeface="+mn-ea"/>
                <a:cs typeface="+mn-cs"/>
              </a:rPr>
              <a:t>(T &amp;x) { ...... }</a:t>
            </a:r>
            <a:endParaRPr kumimoji="0" lang="en-US" altLang="zh-CN" sz="2000" i="0" u="none" strike="noStrike" kern="0" cap="none" spc="0" normalizeH="0" baseline="0" noProof="0" dirty="0">
              <a:ln>
                <a:noFill/>
              </a:ln>
              <a:solidFill>
                <a:schemeClr val="tx2"/>
              </a:solidFill>
              <a:effectLst/>
              <a:uLnTx/>
              <a:uFillTx/>
              <a:latin typeface="+mn-lt"/>
              <a:ea typeface="+mn-ea"/>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a:spLocks noGrp="1" noChangeArrowheads="1"/>
          </p:cNvSpPr>
          <p:nvPr>
            <p:ph type="body" idx="1"/>
          </p:nvPr>
        </p:nvSpPr>
        <p:spPr>
          <a:xfrm>
            <a:off x="430213" y="1124744"/>
            <a:ext cx="8318500" cy="4968875"/>
          </a:xfrm>
        </p:spPr>
        <p:txBody>
          <a:bodyPr vert="horz" wrap="square" lIns="91440" tIns="45720" rIns="91440" bIns="45720" numCol="1" anchor="t" anchorCtr="0" compatLnSpc="1"/>
          <a:lstStyle/>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类模板定义了若干个类，在使用它们之前，需要在程序中指定类型参数的具体类型，进而编译程序将对类模板进行</a:t>
            </a:r>
            <a:r>
              <a:rPr kumimoji="0" lang="zh-CN" altLang="en-US" sz="24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cs typeface="+mn-cs"/>
              </a:rPr>
              <a:t>显式实例化</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a:t>
            </a:r>
            <a:endParaRPr kumimoji="0" lang="zh-CN" altLang="en-US" sz="2400" b="1" i="0" u="none" strike="noStrike" kern="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endParaRPr kumimoji="0" lang="en-US" altLang="zh-CN" sz="800" b="1" i="0" u="none" strike="noStrike" kern="0" cap="none" spc="0" normalizeH="0" baseline="0" noProof="0" dirty="0">
              <a:ln>
                <a:noFill/>
              </a:ln>
              <a:solidFill>
                <a:schemeClr val="tx2"/>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lt"/>
                <a:ea typeface="+mn-ea"/>
              </a:rPr>
              <a:t>例如：</a:t>
            </a:r>
            <a:endParaRPr kumimoji="0" lang="zh-CN" altLang="en-US" sz="2000" b="1" i="0" u="none" strike="noStrike" kern="0" cap="none" spc="0" normalizeH="0" baseline="0" noProof="0" dirty="0">
              <a:ln>
                <a:noFill/>
              </a:ln>
              <a:solidFill>
                <a:schemeClr val="tx2"/>
              </a:solidFill>
              <a:effectLst/>
              <a:uLnTx/>
              <a:uFillTx/>
              <a:latin typeface="+mn-lt"/>
              <a:ea typeface="+mn-ea"/>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a:t>
            </a:r>
            <a:r>
              <a:rPr kumimoji="0" lang="en-US" altLang="zh-CN" sz="2000" b="1" i="0" u="none" strike="noStrike" kern="0" cap="none" spc="0" normalizeH="0" baseline="0" noProof="0" dirty="0">
                <a:ln>
                  <a:noFill/>
                </a:ln>
                <a:solidFill>
                  <a:srgbClr val="0070C0"/>
                </a:solidFill>
                <a:effectLst/>
                <a:uLnTx/>
                <a:uFillTx/>
                <a:latin typeface="+mn-lt"/>
                <a:ea typeface="+mn-ea"/>
                <a:cs typeface="+mn-cs"/>
              </a:rPr>
              <a:t>Stack&lt;int&gt; st1;  </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创建一个元素为</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int</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型的栈对象</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int x;</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st1.push(10);  st1.pop(x);</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a:t>
            </a:r>
            <a:r>
              <a:rPr kumimoji="0" lang="en-US" altLang="zh-CN" sz="2000" b="1" i="0" u="none" strike="noStrike" kern="0" cap="none" spc="0" normalizeH="0" baseline="0" noProof="0" dirty="0">
                <a:ln>
                  <a:noFill/>
                </a:ln>
                <a:solidFill>
                  <a:srgbClr val="0070C0"/>
                </a:solidFill>
                <a:effectLst/>
                <a:uLnTx/>
                <a:uFillTx/>
                <a:latin typeface="+mn-lt"/>
                <a:ea typeface="+mn-ea"/>
                <a:cs typeface="+mn-cs"/>
              </a:rPr>
              <a:t>Stack&lt;double&gt; st2;  </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创建一个元素为</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double</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型的栈对象</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double y;</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st2.push(1.2);  st2.pop(y); </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a:t>
            </a:r>
            <a:r>
              <a:rPr kumimoji="0" lang="en-US" altLang="zh-CN" sz="2000" b="1" i="0" u="none" strike="noStrike" kern="0" cap="none" spc="0" normalizeH="0" baseline="0" noProof="0" dirty="0">
                <a:ln>
                  <a:noFill/>
                </a:ln>
                <a:solidFill>
                  <a:srgbClr val="0070C0"/>
                </a:solidFill>
                <a:effectLst/>
                <a:uLnTx/>
                <a:uFillTx/>
                <a:latin typeface="+mn-lt"/>
                <a:ea typeface="+mn-ea"/>
                <a:cs typeface="+mn-cs"/>
              </a:rPr>
              <a:t>Stack&lt;A&gt; st3;  </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创建一个元素为</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A</a:t>
            </a:r>
            <a:r>
              <a:rPr kumimoji="0" lang="zh-CN" altLang="en-US" sz="2000" b="1" i="0" u="none" strike="noStrike" kern="0" cap="none" spc="0" normalizeH="0" baseline="0" noProof="0" dirty="0">
                <a:ln>
                  <a:noFill/>
                </a:ln>
                <a:solidFill>
                  <a:schemeClr val="tx2"/>
                </a:solidFill>
                <a:effectLst/>
                <a:uLnTx/>
                <a:uFillTx/>
                <a:latin typeface="+mn-lt"/>
                <a:ea typeface="+mn-ea"/>
                <a:cs typeface="+mn-cs"/>
              </a:rPr>
              <a:t>类型的栈对象</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A </a:t>
            </a:r>
            <a:r>
              <a:rPr kumimoji="0" lang="en-US" altLang="zh-CN" sz="2000" b="1" i="0" u="none" strike="noStrike" kern="0" cap="none" spc="0" normalizeH="0" baseline="0" noProof="0" dirty="0" err="1">
                <a:ln>
                  <a:noFill/>
                </a:ln>
                <a:solidFill>
                  <a:schemeClr val="tx2"/>
                </a:solidFill>
                <a:effectLst/>
                <a:uLnTx/>
                <a:uFillTx/>
                <a:latin typeface="+mn-lt"/>
                <a:ea typeface="+mn-ea"/>
                <a:cs typeface="+mn-cs"/>
              </a:rPr>
              <a:t>a</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 b;</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65125" marR="0" lvl="0" indent="-36512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cs typeface="+mn-cs"/>
              </a:rPr>
              <a:t>		st3.push(a);  st3.pop(b);</a:t>
            </a: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p:txBody>
      </p:sp>
      <p:sp>
        <p:nvSpPr>
          <p:cNvPr id="4" name="Rectangle 2"/>
          <p:cNvSpPr txBox="1">
            <a:spLocks noChangeArrowheads="1"/>
          </p:cNvSpPr>
          <p:nvPr/>
        </p:nvSpPr>
        <p:spPr bwMode="auto">
          <a:xfrm>
            <a:off x="1546225" y="188640"/>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8.2.2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类模板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body" idx="1"/>
          </p:nvPr>
        </p:nvSpPr>
        <p:spPr>
          <a:xfrm>
            <a:off x="582613" y="1052736"/>
            <a:ext cx="7888288" cy="5072063"/>
          </a:xfrm>
        </p:spPr>
        <p:txBody>
          <a:bodyPr vert="horz" wrap="square" lIns="91440" tIns="45720" rIns="91440" bIns="45720" numCol="1" anchor="t" anchorCtr="0" compatLnSpc="1"/>
          <a:lstStyle/>
          <a:p>
            <a:pPr marL="450850" marR="0" lvl="0" indent="-45085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chemeClr val="tx2"/>
                </a:solidFill>
                <a:effectLst/>
                <a:uLnTx/>
                <a:uFillTx/>
                <a:latin typeface="+mn-lt"/>
                <a:ea typeface="+mn-ea"/>
                <a:cs typeface="+mn-cs"/>
              </a:rPr>
              <a:t>类模板中的</a:t>
            </a:r>
            <a:r>
              <a:rPr kumimoji="0" lang="zh-CN" altLang="zh-CN" sz="28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cs typeface="+mn-cs"/>
              </a:rPr>
              <a:t>静态</a:t>
            </a:r>
            <a:r>
              <a:rPr kumimoji="0" lang="zh-CN" altLang="en-US" sz="28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cs typeface="+mn-cs"/>
              </a:rPr>
              <a:t>数据</a:t>
            </a:r>
            <a:r>
              <a:rPr kumimoji="0" lang="zh-CN" altLang="zh-CN" sz="28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cs typeface="+mn-cs"/>
              </a:rPr>
              <a:t>成员仅属于实例化后的类</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称为</a:t>
            </a:r>
            <a:r>
              <a:rPr kumimoji="0" lang="zh-CN" altLang="zh-CN" sz="2800" b="1" i="0" u="none" strike="noStrike" kern="0" cap="none" spc="0" normalizeH="0" baseline="0" noProof="0" dirty="0">
                <a:ln>
                  <a:noFill/>
                </a:ln>
                <a:solidFill>
                  <a:srgbClr val="FF0000"/>
                </a:solidFill>
                <a:effectLst/>
                <a:uLnTx/>
                <a:uFillTx/>
                <a:latin typeface="+mn-lt"/>
                <a:ea typeface="+mn-ea"/>
                <a:cs typeface="+mn-cs"/>
              </a:rPr>
              <a:t>模板类</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a:t>
            </a:r>
            <a:r>
              <a:rPr kumimoji="0" lang="zh-CN" altLang="zh-CN" sz="2800" b="1" i="0" u="none" strike="noStrike" kern="0" cap="none" spc="0" normalizeH="0" baseline="0" noProof="0" dirty="0">
                <a:ln>
                  <a:noFill/>
                </a:ln>
                <a:solidFill>
                  <a:schemeClr val="tx2"/>
                </a:solidFill>
                <a:effectLst/>
                <a:highlight>
                  <a:srgbClr val="FFFF00"/>
                </a:highlight>
                <a:uLnTx/>
                <a:uFillTx/>
                <a:latin typeface="+mn-lt"/>
                <a:ea typeface="+mn-ea"/>
                <a:cs typeface="+mn-cs"/>
              </a:rPr>
              <a:t>不同</a:t>
            </a:r>
            <a:r>
              <a:rPr kumimoji="0" lang="zh-CN" altLang="en-US" sz="2800" b="1" i="0" u="none" strike="noStrike" kern="0" cap="none" spc="0" normalizeH="0" baseline="0" noProof="0" dirty="0">
                <a:ln>
                  <a:noFill/>
                </a:ln>
                <a:solidFill>
                  <a:schemeClr val="tx2"/>
                </a:solidFill>
                <a:effectLst/>
                <a:highlight>
                  <a:srgbClr val="FFFF00"/>
                </a:highlight>
                <a:uLnTx/>
                <a:uFillTx/>
                <a:latin typeface="+mn-lt"/>
                <a:ea typeface="+mn-ea"/>
                <a:cs typeface="+mn-cs"/>
              </a:rPr>
              <a:t>的</a:t>
            </a:r>
            <a:r>
              <a:rPr kumimoji="0" lang="zh-CN" altLang="zh-CN" sz="2800" b="1" i="0" u="none" strike="noStrike" kern="0" cap="none" spc="0" normalizeH="0" baseline="0" noProof="0" dirty="0">
                <a:ln>
                  <a:noFill/>
                </a:ln>
                <a:solidFill>
                  <a:schemeClr val="tx2"/>
                </a:solidFill>
                <a:effectLst/>
                <a:highlight>
                  <a:srgbClr val="FFFF00"/>
                </a:highlight>
                <a:uLnTx/>
                <a:uFillTx/>
                <a:latin typeface="+mn-lt"/>
                <a:ea typeface="+mn-ea"/>
                <a:cs typeface="+mn-cs"/>
              </a:rPr>
              <a:t>模板类之间不</a:t>
            </a:r>
            <a:r>
              <a:rPr kumimoji="0" lang="zh-CN" altLang="en-US" sz="2800" b="1" i="0" u="none" strike="noStrike" kern="0" cap="none" spc="0" normalizeH="0" baseline="0" noProof="0" dirty="0">
                <a:ln>
                  <a:noFill/>
                </a:ln>
                <a:solidFill>
                  <a:schemeClr val="tx2"/>
                </a:solidFill>
                <a:effectLst/>
                <a:highlight>
                  <a:srgbClr val="FFFF00"/>
                </a:highlight>
                <a:uLnTx/>
                <a:uFillTx/>
                <a:latin typeface="+mn-lt"/>
                <a:ea typeface="+mn-ea"/>
                <a:cs typeface="+mn-cs"/>
              </a:rPr>
              <a:t>能</a:t>
            </a:r>
            <a:r>
              <a:rPr kumimoji="0" lang="zh-CN" altLang="zh-CN" sz="2800" b="1" i="0" u="none" strike="noStrike" kern="0" cap="none" spc="0" normalizeH="0" baseline="0" noProof="0" dirty="0">
                <a:ln>
                  <a:noFill/>
                </a:ln>
                <a:solidFill>
                  <a:schemeClr val="tx2"/>
                </a:solidFill>
                <a:effectLst/>
                <a:highlight>
                  <a:srgbClr val="FFFF00"/>
                </a:highlight>
                <a:uLnTx/>
                <a:uFillTx/>
                <a:latin typeface="+mn-lt"/>
                <a:ea typeface="+mn-ea"/>
                <a:cs typeface="+mn-cs"/>
              </a:rPr>
              <a:t>共享静态</a:t>
            </a:r>
            <a:r>
              <a:rPr kumimoji="0" lang="zh-CN" altLang="en-US" sz="2800" b="1" i="0" u="none" strike="noStrike" kern="0" cap="none" spc="0" normalizeH="0" baseline="0" noProof="0" dirty="0">
                <a:ln>
                  <a:noFill/>
                </a:ln>
                <a:solidFill>
                  <a:schemeClr val="tx2"/>
                </a:solidFill>
                <a:effectLst/>
                <a:highlight>
                  <a:srgbClr val="FFFF00"/>
                </a:highlight>
                <a:uLnTx/>
                <a:uFillTx/>
                <a:latin typeface="+mn-lt"/>
                <a:ea typeface="+mn-ea"/>
                <a:cs typeface="+mn-cs"/>
              </a:rPr>
              <a:t>数据</a:t>
            </a:r>
            <a:r>
              <a:rPr kumimoji="0" lang="zh-CN" altLang="zh-CN" sz="2800" b="1" i="0" u="none" strike="noStrike" kern="0" cap="none" spc="0" normalizeH="0" baseline="0" noProof="0" dirty="0">
                <a:ln>
                  <a:noFill/>
                </a:ln>
                <a:solidFill>
                  <a:schemeClr val="tx2"/>
                </a:solidFill>
                <a:effectLst/>
                <a:highlight>
                  <a:srgbClr val="FFFF00"/>
                </a:highlight>
                <a:uLnTx/>
                <a:uFillTx/>
                <a:latin typeface="+mn-lt"/>
                <a:ea typeface="+mn-ea"/>
                <a:cs typeface="+mn-cs"/>
              </a:rPr>
              <a:t>成员。</a:t>
            </a:r>
            <a:endParaRPr kumimoji="0" lang="zh-CN" altLang="zh-CN" sz="2800" b="1" i="0" u="none" strike="noStrike" kern="0" cap="none" spc="0" normalizeH="0" baseline="0" noProof="0" dirty="0">
              <a:ln>
                <a:noFill/>
              </a:ln>
              <a:solidFill>
                <a:schemeClr val="tx2"/>
              </a:solidFill>
              <a:effectLst/>
              <a:highlight>
                <a:srgbClr val="FFFF00"/>
              </a:highlight>
              <a:uLnTx/>
              <a:uFillTx/>
              <a:latin typeface="+mn-lt"/>
              <a:ea typeface="+mn-ea"/>
              <a:cs typeface="+mn-cs"/>
            </a:endParaRPr>
          </a:p>
          <a:p>
            <a:pPr marL="342900" marR="0" lvl="0" indent="-34290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Char char="Ø"/>
              <a:defRPr/>
            </a:pPr>
            <a:endParaRPr kumimoji="0" lang="en-US" altLang="zh-CN" sz="1000" b="1" i="0" u="none" strike="noStrike" kern="0" cap="none" spc="0" normalizeH="0" baseline="0" noProof="0" dirty="0">
              <a:ln>
                <a:noFill/>
              </a:ln>
              <a:solidFill>
                <a:schemeClr val="tx2"/>
              </a:solidFill>
              <a:effectLst/>
              <a:uLnTx/>
              <a:uFillTx/>
              <a:latin typeface="+mn-lt"/>
              <a:ea typeface="+mn-ea"/>
              <a:cs typeface="+mn-cs"/>
            </a:endParaRPr>
          </a:p>
          <a:p>
            <a:pPr marL="742950" marR="0" lvl="1" indent="-28575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Char char="Ø"/>
              <a:defRPr/>
            </a:pPr>
            <a:r>
              <a:rPr kumimoji="0" lang="zh-CN" altLang="zh-CN" sz="2000" b="1" i="0" u="none" strike="noStrike" kern="0" cap="none" spc="0" normalizeH="0" baseline="0" noProof="0" dirty="0">
                <a:ln>
                  <a:noFill/>
                </a:ln>
                <a:solidFill>
                  <a:schemeClr val="tx2"/>
                </a:solidFill>
                <a:effectLst/>
                <a:uLnTx/>
                <a:uFillTx/>
                <a:latin typeface="+mn-lt"/>
                <a:ea typeface="+mn-ea"/>
              </a:rPr>
              <a:t>例如：</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850900" marR="0" lvl="1" indent="-45085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template &lt;class T&gt;</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850900" marR="0" lvl="1" indent="-45085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class A</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850900" marR="0" lvl="1" indent="-450850"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chemeClr val="tx2"/>
                </a:solidFill>
                <a:effectLst/>
                <a:uLnTx/>
                <a:uFillTx/>
                <a:latin typeface="+mn-lt"/>
                <a:ea typeface="+mn-ea"/>
              </a:rPr>
              <a:t>{  </a:t>
            </a:r>
            <a:r>
              <a:rPr kumimoji="0" lang="zh-CN" altLang="zh-CN" sz="2000" b="1" i="0" u="none" strike="noStrike" kern="0" cap="none" spc="0" normalizeH="0" baseline="0" noProof="0" dirty="0">
                <a:ln>
                  <a:noFill/>
                </a:ln>
                <a:solidFill>
                  <a:srgbClr val="FF0000"/>
                </a:solidFill>
                <a:effectLst/>
                <a:uLnTx/>
                <a:uFillTx/>
                <a:latin typeface="+mn-lt"/>
                <a:ea typeface="+mn-ea"/>
              </a:rPr>
              <a:t> static int x;</a:t>
            </a:r>
            <a:endParaRPr kumimoji="0" lang="zh-CN" altLang="zh-CN" sz="2000" b="1" i="0" u="none" strike="noStrike" kern="0" cap="none" spc="0" normalizeH="0" baseline="0" noProof="0" dirty="0">
              <a:ln>
                <a:noFill/>
              </a:ln>
              <a:solidFill>
                <a:srgbClr val="FF0000"/>
              </a:solidFill>
              <a:effectLst/>
              <a:uLnTx/>
              <a:uFillTx/>
              <a:latin typeface="+mn-lt"/>
              <a:ea typeface="+mn-ea"/>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T y;   </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template &lt;class T&gt; </a:t>
            </a:r>
            <a:r>
              <a:rPr kumimoji="0" lang="zh-CN" altLang="zh-CN" sz="2000" b="1" i="0" u="none" strike="noStrike" kern="0" cap="none" spc="0" normalizeH="0" baseline="0" noProof="0" dirty="0">
                <a:ln>
                  <a:noFill/>
                </a:ln>
                <a:solidFill>
                  <a:srgbClr val="0070C0"/>
                </a:solidFill>
                <a:effectLst/>
                <a:uLnTx/>
                <a:uFillTx/>
                <a:latin typeface="+mn-lt"/>
                <a:ea typeface="宋体" panose="02010600030101010101" pitchFamily="2" charset="-122"/>
              </a:rPr>
              <a:t>int A&lt;T&gt;::x</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=0;</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A&lt;int&gt; a1,</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a2; </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rgbClr val="FF0000"/>
                </a:solidFill>
                <a:effectLst/>
                <a:uLnTx/>
                <a:uFillTx/>
                <a:latin typeface="+mn-lt"/>
                <a:ea typeface="宋体" panose="02010600030101010101" pitchFamily="2" charset="-122"/>
              </a:rPr>
              <a:t>//a1和a2共享一个x</a:t>
            </a:r>
            <a:endParaRPr kumimoji="0" lang="zh-CN" altLang="zh-CN" sz="2000" b="1" i="0" u="none" strike="noStrike" kern="0" cap="none" spc="0" normalizeH="0" baseline="0" noProof="0" dirty="0">
              <a:ln>
                <a:noFill/>
              </a:ln>
              <a:solidFill>
                <a:srgbClr val="FF0000"/>
              </a:solidFill>
              <a:effectLst/>
              <a:uLnTx/>
              <a:uFillTx/>
              <a:latin typeface="+mn-lt"/>
              <a:ea typeface="宋体" panose="02010600030101010101" pitchFamily="2" charset="-122"/>
            </a:endParaRPr>
          </a:p>
          <a:p>
            <a:pPr marL="1316355" marR="0" lvl="2" indent="-2286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A&lt;double&gt; a3,</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a4; </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rgbClr val="FF0000"/>
                </a:solidFill>
                <a:effectLst/>
                <a:uLnTx/>
                <a:uFillTx/>
                <a:latin typeface="+mn-lt"/>
                <a:ea typeface="宋体" panose="02010600030101010101" pitchFamily="2" charset="-122"/>
              </a:rPr>
              <a:t>//a3和a4共享另一个x </a:t>
            </a:r>
            <a:endParaRPr kumimoji="0" lang="zh-CN" altLang="zh-CN" sz="2000" b="1" i="0" u="none" strike="noStrike" kern="0" cap="none" spc="0" normalizeH="0" baseline="0" noProof="0" dirty="0">
              <a:ln>
                <a:noFill/>
              </a:ln>
              <a:solidFill>
                <a:srgbClr val="FF0000"/>
              </a:solidFill>
              <a:effectLst/>
              <a:uLnTx/>
              <a:uFillTx/>
              <a:latin typeface="+mn-lt"/>
              <a:ea typeface="宋体" panose="02010600030101010101" pitchFamily="2" charset="-122"/>
            </a:endParaRPr>
          </a:p>
        </p:txBody>
      </p:sp>
      <p:sp>
        <p:nvSpPr>
          <p:cNvPr id="3" name="Rectangle 2"/>
          <p:cNvSpPr txBox="1">
            <a:spLocks noChangeArrowheads="1"/>
          </p:cNvSpPr>
          <p:nvPr/>
        </p:nvSpPr>
        <p:spPr bwMode="auto">
          <a:xfrm>
            <a:off x="1546225" y="260648"/>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8.2.2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类模板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p:cNvSpPr>
          <p:nvPr>
            <p:ph type="body"/>
          </p:nvPr>
        </p:nvSpPr>
        <p:spPr>
          <a:xfrm>
            <a:off x="603885" y="1283335"/>
            <a:ext cx="8375650" cy="5457825"/>
          </a:xfrm>
          <a:solidFill>
            <a:schemeClr val="accent2"/>
          </a:solidFill>
        </p:spPr>
        <p:txBody>
          <a:bodyPr vert="horz" wrap="square" lIns="91440" tIns="45720" rIns="91440" bIns="45720" anchor="t" anchorCtr="0"/>
          <a:lstStyle/>
          <a:p>
            <a:pPr marL="365125" indent="-365125">
              <a:lnSpc>
                <a:spcPct val="80000"/>
              </a:lnSpc>
            </a:pPr>
            <a:r>
              <a:rPr lang="zh-CN" altLang="zh-CN" sz="2800" b="1" dirty="0"/>
              <a:t>类模板也可以</a:t>
            </a:r>
            <a:r>
              <a:rPr lang="zh-CN" altLang="en-US" sz="2800" b="1" dirty="0">
                <a:solidFill>
                  <a:srgbClr val="0070C0"/>
                </a:solidFill>
                <a:latin typeface="楷体" panose="02010609060101010101" pitchFamily="49" charset="-122"/>
                <a:ea typeface="楷体" panose="02010609060101010101" pitchFamily="49" charset="-122"/>
              </a:rPr>
              <a:t>带有</a:t>
            </a:r>
            <a:r>
              <a:rPr lang="zh-CN" altLang="zh-CN" sz="2800" b="1" dirty="0">
                <a:solidFill>
                  <a:srgbClr val="0070C0"/>
                </a:solidFill>
                <a:latin typeface="楷体" panose="02010609060101010101" pitchFamily="49" charset="-122"/>
                <a:ea typeface="楷体" panose="02010609060101010101" pitchFamily="49" charset="-122"/>
              </a:rPr>
              <a:t>非类型参数</a:t>
            </a:r>
            <a:r>
              <a:rPr lang="zh-CN" altLang="en-US" sz="2800" b="1" dirty="0"/>
              <a:t>，</a:t>
            </a:r>
            <a:r>
              <a:rPr lang="zh-CN" altLang="zh-CN" sz="2800" b="1" dirty="0"/>
              <a:t>例如：</a:t>
            </a:r>
            <a:endParaRPr lang="en-US" altLang="zh-CN" sz="2800" b="1" dirty="0"/>
          </a:p>
          <a:p>
            <a:pPr marL="365125" indent="-365125">
              <a:lnSpc>
                <a:spcPct val="80000"/>
              </a:lnSpc>
              <a:buNone/>
            </a:pPr>
            <a:r>
              <a:rPr lang="zh-CN" altLang="zh-CN" sz="1000" b="1" dirty="0"/>
              <a:t> </a:t>
            </a:r>
            <a:endParaRPr lang="en-US" altLang="zh-CN" sz="800" b="1" dirty="0"/>
          </a:p>
          <a:p>
            <a:pPr marL="365125" indent="-365125">
              <a:lnSpc>
                <a:spcPct val="80000"/>
              </a:lnSpc>
              <a:buNone/>
            </a:pPr>
            <a:r>
              <a:rPr lang="en-US" altLang="zh-CN" sz="2000" b="1" dirty="0"/>
              <a:t>         </a:t>
            </a:r>
            <a:r>
              <a:rPr lang="zh-CN" altLang="zh-CN" sz="2000" b="1" dirty="0"/>
              <a:t>template &lt;class T,</a:t>
            </a:r>
            <a:r>
              <a:rPr lang="en-US" altLang="zh-CN" sz="2000" b="1" dirty="0"/>
              <a:t> </a:t>
            </a:r>
            <a:r>
              <a:rPr lang="zh-CN" altLang="zh-CN" sz="2000" b="1" dirty="0">
                <a:solidFill>
                  <a:srgbClr val="0070C0"/>
                </a:solidFill>
              </a:rPr>
              <a:t>int size</a:t>
            </a:r>
            <a:r>
              <a:rPr lang="zh-CN" altLang="zh-CN" sz="2000" b="1" dirty="0"/>
              <a:t>&gt; </a:t>
            </a:r>
            <a:endParaRPr lang="zh-CN" altLang="zh-CN" sz="2000" b="1" dirty="0"/>
          </a:p>
          <a:p>
            <a:pPr marL="916305" lvl="1">
              <a:lnSpc>
                <a:spcPct val="80000"/>
              </a:lnSpc>
              <a:buNone/>
            </a:pPr>
            <a:r>
              <a:rPr lang="zh-CN" altLang="zh-CN" sz="2000" b="1" dirty="0"/>
              <a:t>class Stack</a:t>
            </a:r>
            <a:endParaRPr lang="zh-CN" altLang="zh-CN" sz="2000" b="1" dirty="0"/>
          </a:p>
          <a:p>
            <a:pPr marL="916305" lvl="1">
              <a:lnSpc>
                <a:spcPct val="80000"/>
              </a:lnSpc>
              <a:buNone/>
            </a:pPr>
            <a:r>
              <a:rPr lang="zh-CN" altLang="zh-CN" sz="2000" b="1" dirty="0"/>
              <a:t>{	    T buffer[</a:t>
            </a:r>
            <a:r>
              <a:rPr lang="zh-CN" altLang="zh-CN" sz="2000" b="1" dirty="0">
                <a:solidFill>
                  <a:srgbClr val="0070C0"/>
                </a:solidFill>
              </a:rPr>
              <a:t>size</a:t>
            </a:r>
            <a:r>
              <a:rPr lang="zh-CN" altLang="zh-CN" sz="2000" b="1" dirty="0"/>
              <a:t>];    </a:t>
            </a:r>
            <a:endParaRPr lang="en-US" altLang="zh-CN" sz="2000" b="1" dirty="0"/>
          </a:p>
          <a:p>
            <a:pPr marL="916305" lvl="1">
              <a:lnSpc>
                <a:spcPct val="80000"/>
              </a:lnSpc>
              <a:buNone/>
            </a:pPr>
            <a:r>
              <a:rPr lang="en-US" altLang="zh-CN" sz="2000" b="1" dirty="0"/>
              <a:t>        </a:t>
            </a:r>
            <a:r>
              <a:rPr lang="zh-CN" altLang="zh-CN" sz="2000" b="1" dirty="0"/>
              <a:t>int top;</a:t>
            </a:r>
            <a:endParaRPr lang="zh-CN" altLang="zh-CN" sz="2000" b="1" dirty="0"/>
          </a:p>
          <a:p>
            <a:pPr marL="916305" lvl="1">
              <a:lnSpc>
                <a:spcPct val="80000"/>
              </a:lnSpc>
              <a:buNone/>
            </a:pPr>
            <a:r>
              <a:rPr lang="zh-CN" altLang="zh-CN" sz="2000" b="1" dirty="0"/>
              <a:t>	public:</a:t>
            </a:r>
            <a:endParaRPr lang="zh-CN" altLang="zh-CN" sz="2000" b="1" dirty="0"/>
          </a:p>
          <a:p>
            <a:pPr marL="916305" lvl="1">
              <a:lnSpc>
                <a:spcPct val="80000"/>
              </a:lnSpc>
              <a:buNone/>
            </a:pPr>
            <a:r>
              <a:rPr lang="zh-CN" altLang="zh-CN" sz="2000" b="1" dirty="0"/>
              <a:t>	    Stack() { top = -1; }</a:t>
            </a:r>
            <a:endParaRPr lang="zh-CN" altLang="zh-CN" sz="2000" b="1" dirty="0"/>
          </a:p>
          <a:p>
            <a:pPr marL="916305" lvl="1">
              <a:lnSpc>
                <a:spcPct val="80000"/>
              </a:lnSpc>
              <a:buNone/>
            </a:pPr>
            <a:r>
              <a:rPr lang="zh-CN" altLang="zh-CN" sz="2000" b="1" dirty="0"/>
              <a:t>	    bool push(const T &amp;x);     </a:t>
            </a:r>
            <a:endParaRPr lang="en-US" altLang="zh-CN" sz="2000" b="1" dirty="0"/>
          </a:p>
          <a:p>
            <a:pPr marL="916305" lvl="1">
              <a:lnSpc>
                <a:spcPct val="80000"/>
              </a:lnSpc>
              <a:buNone/>
            </a:pPr>
            <a:r>
              <a:rPr lang="en-US" altLang="zh-CN" sz="2000" b="1" dirty="0"/>
              <a:t>        </a:t>
            </a:r>
            <a:r>
              <a:rPr lang="zh-CN" altLang="zh-CN" sz="2000" b="1" dirty="0"/>
              <a:t>bool pop(T &amp;x);</a:t>
            </a:r>
            <a:endParaRPr lang="zh-CN" altLang="zh-CN" sz="2000" b="1" dirty="0"/>
          </a:p>
          <a:p>
            <a:pPr marL="916305" lvl="1">
              <a:lnSpc>
                <a:spcPct val="80000"/>
              </a:lnSpc>
              <a:buNone/>
            </a:pPr>
            <a:r>
              <a:rPr lang="zh-CN" altLang="zh-CN" sz="2000" b="1" dirty="0"/>
              <a:t>};</a:t>
            </a:r>
            <a:endParaRPr lang="zh-CN" altLang="zh-CN" sz="2000" b="1" dirty="0"/>
          </a:p>
          <a:p>
            <a:pPr marL="916305" lvl="1">
              <a:lnSpc>
                <a:spcPct val="80000"/>
              </a:lnSpc>
              <a:buNone/>
            </a:pPr>
            <a:r>
              <a:rPr lang="zh-CN" altLang="zh-CN" sz="2000" b="1" dirty="0"/>
              <a:t>template &lt;class T, </a:t>
            </a:r>
            <a:r>
              <a:rPr lang="zh-CN" altLang="zh-CN" sz="2000" b="1" dirty="0">
                <a:solidFill>
                  <a:srgbClr val="0070C0"/>
                </a:solidFill>
              </a:rPr>
              <a:t>int size</a:t>
            </a:r>
            <a:r>
              <a:rPr lang="zh-CN" altLang="zh-CN" sz="2000" b="1" dirty="0"/>
              <a:t>&gt; </a:t>
            </a:r>
            <a:endParaRPr lang="zh-CN" altLang="zh-CN" sz="2000" b="1" dirty="0"/>
          </a:p>
          <a:p>
            <a:pPr marL="916305" lvl="1">
              <a:lnSpc>
                <a:spcPct val="80000"/>
              </a:lnSpc>
              <a:buNone/>
            </a:pPr>
            <a:r>
              <a:rPr lang="zh-CN" altLang="zh-CN" sz="2000" b="1" dirty="0"/>
              <a:t>bool Stack &lt;T, </a:t>
            </a:r>
            <a:r>
              <a:rPr lang="zh-CN" altLang="zh-CN" sz="2000" b="1" dirty="0">
                <a:solidFill>
                  <a:srgbClr val="0070C0"/>
                </a:solidFill>
              </a:rPr>
              <a:t>size</a:t>
            </a:r>
            <a:r>
              <a:rPr lang="zh-CN" altLang="zh-CN" sz="2000" b="1" dirty="0"/>
              <a:t>&gt;::push(const T &amp;x) { ...... }</a:t>
            </a:r>
            <a:endParaRPr lang="zh-CN" altLang="zh-CN" sz="2000" b="1" dirty="0"/>
          </a:p>
          <a:p>
            <a:pPr marL="916305" lvl="1">
              <a:lnSpc>
                <a:spcPct val="80000"/>
              </a:lnSpc>
              <a:buNone/>
            </a:pPr>
            <a:r>
              <a:rPr lang="zh-CN" altLang="zh-CN" sz="2000" b="1" dirty="0"/>
              <a:t>template &lt;class T, </a:t>
            </a:r>
            <a:r>
              <a:rPr lang="zh-CN" altLang="zh-CN" sz="2000" b="1" dirty="0">
                <a:solidFill>
                  <a:srgbClr val="0070C0"/>
                </a:solidFill>
              </a:rPr>
              <a:t>int size</a:t>
            </a:r>
            <a:r>
              <a:rPr lang="zh-CN" altLang="zh-CN" sz="2000" b="1" dirty="0"/>
              <a:t>&gt; </a:t>
            </a:r>
            <a:endParaRPr lang="zh-CN" altLang="zh-CN" sz="2000" b="1" dirty="0"/>
          </a:p>
          <a:p>
            <a:pPr marL="916305" lvl="1">
              <a:lnSpc>
                <a:spcPct val="80000"/>
              </a:lnSpc>
              <a:buNone/>
            </a:pPr>
            <a:r>
              <a:rPr lang="zh-CN" altLang="zh-CN" sz="2000" b="1" dirty="0"/>
              <a:t>bool Stack &lt;T, </a:t>
            </a:r>
            <a:r>
              <a:rPr lang="zh-CN" altLang="zh-CN" sz="2000" b="1" dirty="0">
                <a:solidFill>
                  <a:srgbClr val="0070C0"/>
                </a:solidFill>
              </a:rPr>
              <a:t>size</a:t>
            </a:r>
            <a:r>
              <a:rPr lang="zh-CN" altLang="zh-CN" sz="2000" b="1" dirty="0"/>
              <a:t>&gt;::pop(T &amp;x) { ...... }</a:t>
            </a:r>
            <a:endParaRPr lang="zh-CN" altLang="zh-CN" sz="2000" b="1" dirty="0"/>
          </a:p>
          <a:p>
            <a:pPr marL="916305" lvl="1">
              <a:lnSpc>
                <a:spcPct val="80000"/>
              </a:lnSpc>
              <a:buNone/>
            </a:pPr>
            <a:r>
              <a:rPr lang="zh-CN" altLang="zh-CN" sz="2000" b="1" dirty="0">
                <a:sym typeface="+mn-ea"/>
              </a:rPr>
              <a:t>Stack&lt;int,</a:t>
            </a:r>
            <a:r>
              <a:rPr lang="en-US" altLang="zh-CN" sz="2000" b="1" dirty="0">
                <a:sym typeface="+mn-ea"/>
              </a:rPr>
              <a:t> </a:t>
            </a:r>
            <a:r>
              <a:rPr lang="zh-CN" altLang="zh-CN" sz="2000" b="1" dirty="0">
                <a:sym typeface="+mn-ea"/>
              </a:rPr>
              <a:t>100&gt; st</a:t>
            </a:r>
            <a:r>
              <a:rPr lang="en-US" altLang="zh-CN" sz="2000" b="1" dirty="0">
                <a:sym typeface="+mn-ea"/>
              </a:rPr>
              <a:t>1</a:t>
            </a:r>
            <a:r>
              <a:rPr lang="zh-CN" altLang="zh-CN" sz="2000" b="1" dirty="0">
                <a:sym typeface="+mn-ea"/>
              </a:rPr>
              <a:t>; </a:t>
            </a:r>
            <a:r>
              <a:rPr lang="en-US" altLang="zh-CN" sz="2000" b="1" dirty="0">
                <a:sym typeface="+mn-ea"/>
              </a:rPr>
              <a:t>   </a:t>
            </a:r>
            <a:r>
              <a:rPr lang="zh-CN" altLang="zh-CN" sz="2000" b="1" dirty="0">
                <a:sym typeface="+mn-ea"/>
              </a:rPr>
              <a:t>//st为元素个数最多为100的int型栈</a:t>
            </a:r>
            <a:endParaRPr lang="zh-CN" altLang="zh-CN" sz="2000" b="1" dirty="0">
              <a:sym typeface="+mn-ea"/>
            </a:endParaRPr>
          </a:p>
          <a:p>
            <a:pPr marL="0" lvl="1">
              <a:lnSpc>
                <a:spcPct val="80000"/>
              </a:lnSpc>
              <a:buNone/>
            </a:pPr>
            <a:r>
              <a:rPr lang="en-US" altLang="zh-CN" sz="2000" b="1" dirty="0">
                <a:sym typeface="+mn-ea"/>
              </a:rPr>
              <a:t>       </a:t>
            </a:r>
            <a:r>
              <a:rPr lang="zh-CN" altLang="zh-CN" sz="2000" b="1" dirty="0">
                <a:sym typeface="+mn-ea"/>
              </a:rPr>
              <a:t>Stack&lt;</a:t>
            </a:r>
            <a:r>
              <a:rPr lang="en-US" altLang="zh-CN" sz="2000" b="1" dirty="0">
                <a:sym typeface="+mn-ea"/>
              </a:rPr>
              <a:t>double</a:t>
            </a:r>
            <a:r>
              <a:rPr lang="zh-CN" altLang="zh-CN" sz="2000" b="1" dirty="0">
                <a:sym typeface="+mn-ea"/>
              </a:rPr>
              <a:t>,</a:t>
            </a:r>
            <a:r>
              <a:rPr lang="en-US" altLang="zh-CN" sz="2000" b="1" dirty="0">
                <a:sym typeface="+mn-ea"/>
              </a:rPr>
              <a:t> 2</a:t>
            </a:r>
            <a:r>
              <a:rPr lang="zh-CN" altLang="zh-CN" sz="2000" b="1" dirty="0">
                <a:sym typeface="+mn-ea"/>
              </a:rPr>
              <a:t>00&gt; st</a:t>
            </a:r>
            <a:r>
              <a:rPr lang="en-US" altLang="zh-CN" sz="2000" b="1" dirty="0">
                <a:sym typeface="+mn-ea"/>
              </a:rPr>
              <a:t>2</a:t>
            </a:r>
            <a:r>
              <a:rPr lang="zh-CN" altLang="zh-CN" sz="2000" b="1" dirty="0">
                <a:sym typeface="+mn-ea"/>
              </a:rPr>
              <a:t>; </a:t>
            </a:r>
            <a:r>
              <a:rPr lang="en-US" altLang="zh-CN" sz="2000" b="1" dirty="0">
                <a:sym typeface="+mn-ea"/>
              </a:rPr>
              <a:t>   </a:t>
            </a:r>
            <a:r>
              <a:rPr lang="zh-CN" altLang="zh-CN" sz="2000" b="1" dirty="0">
                <a:sym typeface="+mn-ea"/>
              </a:rPr>
              <a:t>//st为元素个数最多为</a:t>
            </a:r>
            <a:r>
              <a:rPr lang="en-US" altLang="zh-CN" sz="2000" b="1" dirty="0">
                <a:sym typeface="+mn-ea"/>
              </a:rPr>
              <a:t>2</a:t>
            </a:r>
            <a:r>
              <a:rPr lang="zh-CN" altLang="zh-CN" sz="2000" b="1" dirty="0">
                <a:sym typeface="+mn-ea"/>
              </a:rPr>
              <a:t>00的</a:t>
            </a:r>
            <a:r>
              <a:rPr lang="en-US" altLang="zh-CN" sz="2000" b="1" dirty="0">
                <a:sym typeface="+mn-ea"/>
              </a:rPr>
              <a:t>double</a:t>
            </a:r>
            <a:r>
              <a:rPr lang="zh-CN" altLang="zh-CN" sz="2000" b="1" dirty="0">
                <a:sym typeface="+mn-ea"/>
              </a:rPr>
              <a:t>型栈</a:t>
            </a:r>
            <a:endParaRPr lang="zh-CN" altLang="zh-CN" sz="2000" b="1" dirty="0"/>
          </a:p>
          <a:p>
            <a:pPr marL="916305" lvl="1">
              <a:lnSpc>
                <a:spcPct val="80000"/>
              </a:lnSpc>
              <a:buNone/>
            </a:pPr>
            <a:endParaRPr lang="zh-CN" altLang="zh-CN" sz="2000" b="1" dirty="0"/>
          </a:p>
        </p:txBody>
      </p:sp>
      <p:sp>
        <p:nvSpPr>
          <p:cNvPr id="3" name="Rectangle 2"/>
          <p:cNvSpPr txBox="1">
            <a:spLocks noChangeArrowheads="1"/>
          </p:cNvSpPr>
          <p:nvPr/>
        </p:nvSpPr>
        <p:spPr bwMode="auto">
          <a:xfrm>
            <a:off x="1546225" y="404664"/>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8.2.2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类模板</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Grp="1"/>
          </p:cNvSpPr>
          <p:nvPr>
            <p:ph type="body"/>
          </p:nvPr>
        </p:nvSpPr>
        <p:spPr>
          <a:xfrm>
            <a:off x="571500" y="2273300"/>
            <a:ext cx="7961313" cy="2955925"/>
          </a:xfrm>
        </p:spPr>
        <p:txBody>
          <a:bodyPr vert="horz" wrap="square" lIns="91440" tIns="45720" rIns="91440" bIns="45720" anchor="t" anchorCtr="0"/>
          <a:lstStyle/>
          <a:p>
            <a:pPr marL="266700" indent="-266700"/>
            <a:r>
              <a:rPr lang="zh-CN" altLang="zh-CN" sz="2800" b="1" dirty="0"/>
              <a:t>一个模板可以有很多的实例</a:t>
            </a:r>
            <a:r>
              <a:rPr lang="zh-CN" altLang="en-US" sz="2800" b="1" dirty="0"/>
              <a:t>，</a:t>
            </a:r>
            <a:r>
              <a:rPr lang="zh-CN" altLang="zh-CN" sz="2800" b="1" dirty="0">
                <a:solidFill>
                  <a:srgbClr val="0070C0"/>
                </a:solidFill>
                <a:latin typeface="楷体" panose="02010609060101010101" pitchFamily="49" charset="-122"/>
                <a:ea typeface="楷体" panose="02010609060101010101" pitchFamily="49" charset="-122"/>
              </a:rPr>
              <a:t>是否实例化模板的某个实例由使用情况来决定</a:t>
            </a:r>
            <a:r>
              <a:rPr lang="zh-CN" altLang="zh-CN" sz="2800" b="1" dirty="0"/>
              <a:t>。</a:t>
            </a:r>
            <a:r>
              <a:rPr lang="zh-CN" altLang="en-US" sz="2800" b="1" dirty="0"/>
              <a:t>因此，在复用模板时需要注意以下情况：</a:t>
            </a:r>
            <a:endParaRPr lang="en-US" altLang="zh-CN" sz="2800" b="1" dirty="0"/>
          </a:p>
          <a:p>
            <a:pPr marL="666750" lvl="1" indent="-266700">
              <a:buFont typeface="Wingdings" panose="05000000000000000000" pitchFamily="2" charset="2"/>
              <a:buChar char="l"/>
            </a:pPr>
            <a:r>
              <a:rPr lang="zh-CN" altLang="en-US" sz="2400" b="1" dirty="0"/>
              <a:t>在</a:t>
            </a:r>
            <a:r>
              <a:rPr lang="en-US" altLang="zh-CN" sz="2400" b="1" dirty="0"/>
              <a:t>C++</a:t>
            </a:r>
            <a:r>
              <a:rPr lang="zh-CN" altLang="en-US" sz="2400" b="1" dirty="0"/>
              <a:t>中，各个源文件是分别编译的，如果在一个源文件中定义并实现了一个模板，</a:t>
            </a:r>
            <a:r>
              <a:rPr lang="zh-CN" altLang="en-US" sz="2400" b="1" dirty="0">
                <a:solidFill>
                  <a:srgbClr val="FF0000"/>
                </a:solidFill>
                <a:latin typeface="楷体" panose="02010609060101010101" pitchFamily="49" charset="-122"/>
                <a:ea typeface="楷体" panose="02010609060101010101" pitchFamily="49" charset="-122"/>
              </a:rPr>
              <a:t>但在该源文件中未使用该模板的某个实例</a:t>
            </a:r>
            <a:r>
              <a:rPr lang="zh-CN" altLang="en-US" sz="2400" b="1" dirty="0"/>
              <a:t>，那么在目标文件中，编译程序不会生成该模板相应实例的代码（见下页例）。</a:t>
            </a:r>
            <a:endParaRPr lang="en-US" altLang="zh-CN" sz="2400" b="1" dirty="0"/>
          </a:p>
        </p:txBody>
      </p:sp>
      <p:sp>
        <p:nvSpPr>
          <p:cNvPr id="4" name="Rectangle 2"/>
          <p:cNvSpPr txBox="1">
            <a:spLocks noChangeArrowheads="1"/>
          </p:cNvSpPr>
          <p:nvPr/>
        </p:nvSpPr>
        <p:spPr bwMode="auto">
          <a:xfrm>
            <a:off x="1546225" y="487363"/>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8.2.3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模板的复用</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p:cNvSpPr>
          <p:nvPr>
            <p:ph type="body"/>
          </p:nvPr>
        </p:nvSpPr>
        <p:spPr>
          <a:xfrm>
            <a:off x="755650" y="1052736"/>
            <a:ext cx="7704782" cy="4429125"/>
          </a:xfrm>
        </p:spPr>
        <p:txBody>
          <a:bodyPr vert="horz" wrap="square" lIns="91440" tIns="45720" rIns="91440" bIns="45720" anchor="t" anchorCtr="0"/>
          <a:lstStyle/>
          <a:p>
            <a:pPr marL="266700" indent="-266700"/>
            <a:r>
              <a:rPr lang="zh-CN" altLang="zh-CN" sz="2400" b="1" dirty="0"/>
              <a:t>例：</a:t>
            </a:r>
            <a:r>
              <a:rPr lang="zh-CN" altLang="en-US" sz="2400" b="1" dirty="0"/>
              <a:t>在</a:t>
            </a:r>
            <a:r>
              <a:rPr lang="en-US" altLang="zh-CN" sz="2400" b="1" dirty="0"/>
              <a:t>file2.cpp</a:t>
            </a:r>
            <a:r>
              <a:rPr lang="zh-CN" altLang="en-US" sz="2400" b="1" dirty="0"/>
              <a:t>中定义的了模板</a:t>
            </a:r>
            <a:r>
              <a:rPr lang="en-US" altLang="zh-CN" sz="2400" b="1" dirty="0"/>
              <a:t>S</a:t>
            </a:r>
            <a:r>
              <a:rPr lang="zh-CN" altLang="en-US" sz="2400" b="1" dirty="0"/>
              <a:t>、但在</a:t>
            </a:r>
            <a:r>
              <a:rPr lang="en-US" altLang="zh-CN" sz="2400" b="1" dirty="0"/>
              <a:t>file2.cpp</a:t>
            </a:r>
            <a:r>
              <a:rPr lang="zh-CN" altLang="en-US" sz="2400" b="1" dirty="0"/>
              <a:t>中未使用</a:t>
            </a:r>
            <a:r>
              <a:rPr lang="en-US" altLang="zh-CN" sz="2400" b="1" dirty="0"/>
              <a:t>S</a:t>
            </a:r>
            <a:r>
              <a:rPr lang="zh-CN" altLang="en-US" sz="2400" b="1" dirty="0"/>
              <a:t>的实例</a:t>
            </a:r>
            <a:r>
              <a:rPr lang="zh-CN" altLang="zh-CN" sz="2400" b="1" dirty="0"/>
              <a:t>S&lt;int&gt;</a:t>
            </a:r>
            <a:r>
              <a:rPr lang="zh-CN" altLang="en-US" sz="2400" b="1" dirty="0"/>
              <a:t>，因此在</a:t>
            </a:r>
            <a:r>
              <a:rPr lang="en-US" altLang="zh-CN" sz="2400" b="1" dirty="0"/>
              <a:t>file1.cpp</a:t>
            </a:r>
            <a:r>
              <a:rPr lang="zh-CN" altLang="en-US" sz="2400" b="1" dirty="0"/>
              <a:t>中无法使用该实例的成员函数</a:t>
            </a:r>
            <a:r>
              <a:rPr lang="en-US" altLang="zh-CN" sz="2400" b="1" dirty="0"/>
              <a:t>f</a:t>
            </a:r>
            <a:r>
              <a:rPr lang="zh-CN" altLang="en-US" sz="2400" b="1" dirty="0"/>
              <a:t>。</a:t>
            </a:r>
            <a:endParaRPr lang="en-US" altLang="zh-CN" sz="2400" b="1" dirty="0"/>
          </a:p>
          <a:p>
            <a:pPr marL="266700" indent="-266700"/>
            <a:endParaRPr lang="en-US" altLang="zh-CN" sz="800" b="1" dirty="0"/>
          </a:p>
          <a:p>
            <a:pPr marL="266700" indent="-266700">
              <a:buNone/>
            </a:pPr>
            <a:r>
              <a:rPr lang="en-US" altLang="zh-CN" sz="2400" b="1" dirty="0"/>
              <a:t>    </a:t>
            </a:r>
            <a:r>
              <a:rPr lang="zh-CN" altLang="zh-CN" sz="2000" b="1" dirty="0">
                <a:solidFill>
                  <a:srgbClr val="FF0000"/>
                </a:solidFill>
              </a:rPr>
              <a:t>//</a:t>
            </a:r>
            <a:r>
              <a:rPr lang="en-US" altLang="zh-CN" sz="2000" b="1" dirty="0">
                <a:solidFill>
                  <a:srgbClr val="FF0000"/>
                </a:solidFill>
              </a:rPr>
              <a:t> </a:t>
            </a:r>
            <a:r>
              <a:rPr lang="zh-CN" altLang="zh-CN" sz="2000" b="1" dirty="0">
                <a:solidFill>
                  <a:srgbClr val="FF0000"/>
                </a:solidFill>
              </a:rPr>
              <a:t>file1.cpp</a:t>
            </a:r>
            <a:endParaRPr lang="zh-CN" altLang="zh-CN" sz="2000" b="1" dirty="0">
              <a:solidFill>
                <a:srgbClr val="FF0000"/>
              </a:solidFill>
            </a:endParaRPr>
          </a:p>
          <a:p>
            <a:pPr marL="266700" indent="-266700">
              <a:buNone/>
            </a:pPr>
            <a:r>
              <a:rPr lang="zh-CN" altLang="zh-CN" sz="2000" b="1" dirty="0">
                <a:solidFill>
                  <a:srgbClr val="FF0000"/>
                </a:solidFill>
              </a:rPr>
              <a:t>    #include "file2.h"</a:t>
            </a:r>
            <a:endParaRPr lang="zh-CN" altLang="zh-CN" sz="2000" b="1" dirty="0">
              <a:solidFill>
                <a:srgbClr val="FF0000"/>
              </a:solidFill>
            </a:endParaRPr>
          </a:p>
          <a:p>
            <a:pPr marL="266700" indent="-266700">
              <a:buNone/>
            </a:pPr>
            <a:r>
              <a:rPr lang="zh-CN" altLang="zh-CN" sz="2000" b="1" dirty="0"/>
              <a:t>    int main()</a:t>
            </a:r>
            <a:endParaRPr lang="zh-CN" altLang="zh-CN" sz="2000" b="1" dirty="0"/>
          </a:p>
          <a:p>
            <a:pPr marL="266700" indent="-266700">
              <a:buNone/>
            </a:pPr>
            <a:r>
              <a:rPr lang="zh-CN" altLang="zh-CN" sz="2000" b="1" dirty="0"/>
              <a:t>    { </a:t>
            </a:r>
            <a:r>
              <a:rPr lang="en-US" altLang="zh-CN" sz="2000" b="1" dirty="0"/>
              <a:t>  </a:t>
            </a:r>
            <a:r>
              <a:rPr lang="zh-CN" altLang="zh-CN" sz="2000" b="1" dirty="0">
                <a:solidFill>
                  <a:srgbClr val="0070C0"/>
                </a:solidFill>
              </a:rPr>
              <a:t>S&lt;float&gt; s1</a:t>
            </a:r>
            <a:r>
              <a:rPr lang="zh-CN" altLang="zh-CN" sz="2000" b="1" dirty="0"/>
              <a:t>;</a:t>
            </a:r>
            <a:r>
              <a:rPr lang="en-US" altLang="zh-CN" sz="2000" b="1" dirty="0"/>
              <a:t>   </a:t>
            </a:r>
            <a:r>
              <a:rPr lang="zh-CN" altLang="zh-CN" sz="2000" b="1" dirty="0"/>
              <a:t> //实例化</a:t>
            </a:r>
            <a:r>
              <a:rPr lang="en-US" altLang="zh-CN" sz="2000" b="1" dirty="0"/>
              <a:t> </a:t>
            </a:r>
            <a:r>
              <a:rPr lang="zh-CN" altLang="zh-CN" sz="2000" b="1" dirty="0"/>
              <a:t>S&lt;float&gt;</a:t>
            </a:r>
            <a:r>
              <a:rPr lang="en-US" altLang="zh-CN" sz="2000" b="1" dirty="0"/>
              <a:t> </a:t>
            </a:r>
            <a:r>
              <a:rPr lang="zh-CN" altLang="zh-CN" sz="2000" b="1" dirty="0"/>
              <a:t>并创建该类的一个对象s1</a:t>
            </a:r>
            <a:endParaRPr lang="zh-CN" altLang="zh-CN" sz="2000" b="1" dirty="0"/>
          </a:p>
          <a:p>
            <a:pPr marL="266700" indent="-266700">
              <a:buNone/>
            </a:pPr>
            <a:r>
              <a:rPr lang="zh-CN" altLang="zh-CN" sz="2000" b="1" dirty="0"/>
              <a:t>      </a:t>
            </a:r>
            <a:r>
              <a:rPr lang="en-US" altLang="zh-CN" sz="2000" b="1" dirty="0"/>
              <a:t>  </a:t>
            </a:r>
            <a:r>
              <a:rPr lang="zh-CN" altLang="zh-CN" sz="2000" b="1" dirty="0"/>
              <a:t>s1.f(); </a:t>
            </a:r>
            <a:r>
              <a:rPr lang="en-US" altLang="zh-CN" sz="2000" b="1" dirty="0"/>
              <a:t>             </a:t>
            </a:r>
            <a:r>
              <a:rPr lang="zh-CN" altLang="zh-CN" sz="2000" b="1" dirty="0"/>
              <a:t>//调用</a:t>
            </a:r>
            <a:r>
              <a:rPr lang="en-US" altLang="zh-CN" sz="2000" b="1" dirty="0"/>
              <a:t> </a:t>
            </a:r>
            <a:r>
              <a:rPr lang="zh-CN" altLang="zh-CN" sz="2000" b="1" dirty="0"/>
              <a:t>void S&lt;float&gt;::f()</a:t>
            </a:r>
            <a:endParaRPr lang="zh-CN" altLang="zh-CN" sz="2000" b="1" dirty="0"/>
          </a:p>
          <a:p>
            <a:pPr marL="266700" indent="-266700">
              <a:buNone/>
            </a:pPr>
            <a:r>
              <a:rPr lang="zh-CN" altLang="zh-CN" sz="2000" b="1" dirty="0"/>
              <a:t>      </a:t>
            </a:r>
            <a:r>
              <a:rPr lang="en-US" altLang="zh-CN" sz="2000" b="1" dirty="0"/>
              <a:t>  </a:t>
            </a:r>
            <a:r>
              <a:rPr lang="zh-CN" altLang="zh-CN" sz="2000" b="1" dirty="0">
                <a:solidFill>
                  <a:srgbClr val="0070C0"/>
                </a:solidFill>
              </a:rPr>
              <a:t>S&lt;</a:t>
            </a:r>
            <a:r>
              <a:rPr lang="zh-CN" altLang="zh-CN" sz="2000" b="1" dirty="0">
                <a:solidFill>
                  <a:srgbClr val="0070C0"/>
                </a:solidFill>
                <a:highlight>
                  <a:srgbClr val="FFFF00"/>
                </a:highlight>
              </a:rPr>
              <a:t>int</a:t>
            </a:r>
            <a:r>
              <a:rPr lang="zh-CN" altLang="zh-CN" sz="2000" b="1" dirty="0">
                <a:solidFill>
                  <a:srgbClr val="0070C0"/>
                </a:solidFill>
              </a:rPr>
              <a:t>&gt; s2</a:t>
            </a:r>
            <a:r>
              <a:rPr lang="zh-CN" altLang="zh-CN" sz="2000" b="1" dirty="0"/>
              <a:t>; </a:t>
            </a:r>
            <a:r>
              <a:rPr lang="en-US" altLang="zh-CN" sz="2000" b="1" dirty="0"/>
              <a:t>      </a:t>
            </a:r>
            <a:r>
              <a:rPr lang="zh-CN" altLang="zh-CN" sz="2000" b="1" dirty="0"/>
              <a:t>//实例化</a:t>
            </a:r>
            <a:r>
              <a:rPr lang="en-US" altLang="zh-CN" sz="2000" b="1" dirty="0"/>
              <a:t> </a:t>
            </a:r>
            <a:r>
              <a:rPr lang="zh-CN" altLang="zh-CN" sz="2000" b="1" dirty="0"/>
              <a:t>S&lt;</a:t>
            </a:r>
            <a:r>
              <a:rPr lang="zh-CN" altLang="zh-CN" sz="2000" b="1" dirty="0">
                <a:highlight>
                  <a:srgbClr val="FFFF00"/>
                </a:highlight>
              </a:rPr>
              <a:t>int</a:t>
            </a:r>
            <a:r>
              <a:rPr lang="zh-CN" altLang="zh-CN" sz="2000" b="1" dirty="0"/>
              <a:t>&gt;</a:t>
            </a:r>
            <a:r>
              <a:rPr lang="en-US" altLang="zh-CN" sz="2000" b="1" dirty="0"/>
              <a:t> </a:t>
            </a:r>
            <a:r>
              <a:rPr lang="zh-CN" altLang="zh-CN" sz="2000" b="1" dirty="0"/>
              <a:t>并创建该类的一个对象s2 </a:t>
            </a:r>
            <a:endParaRPr lang="zh-CN" altLang="zh-CN" sz="2000" b="1" dirty="0"/>
          </a:p>
          <a:p>
            <a:pPr marL="266700" indent="-266700">
              <a:buNone/>
            </a:pPr>
            <a:r>
              <a:rPr lang="zh-CN" altLang="zh-CN" sz="2000" b="1" dirty="0"/>
              <a:t>      </a:t>
            </a:r>
            <a:r>
              <a:rPr lang="en-US" altLang="zh-CN" sz="2000" b="1" dirty="0"/>
              <a:t>  </a:t>
            </a:r>
            <a:r>
              <a:rPr lang="zh-CN" altLang="zh-CN" sz="2000" b="1" dirty="0">
                <a:solidFill>
                  <a:srgbClr val="FF0000"/>
                </a:solidFill>
              </a:rPr>
              <a:t>s2.f(); </a:t>
            </a:r>
            <a:r>
              <a:rPr lang="en-US" altLang="zh-CN" sz="2000" b="1" dirty="0">
                <a:solidFill>
                  <a:srgbClr val="FF0000"/>
                </a:solidFill>
              </a:rPr>
              <a:t>             </a:t>
            </a:r>
            <a:r>
              <a:rPr lang="zh-CN" altLang="zh-CN" sz="2000" b="1" dirty="0"/>
              <a:t>//</a:t>
            </a:r>
            <a:r>
              <a:rPr lang="zh-CN" altLang="zh-CN" sz="2000" b="1" dirty="0">
                <a:solidFill>
                  <a:srgbClr val="FF0000"/>
                </a:solidFill>
              </a:rPr>
              <a:t>Error，void S&lt;</a:t>
            </a:r>
            <a:r>
              <a:rPr lang="zh-CN" altLang="zh-CN" sz="2000" b="1" dirty="0">
                <a:solidFill>
                  <a:srgbClr val="FF0000"/>
                </a:solidFill>
                <a:highlight>
                  <a:srgbClr val="FFFF00"/>
                </a:highlight>
              </a:rPr>
              <a:t>int</a:t>
            </a:r>
            <a:r>
              <a:rPr lang="zh-CN" altLang="zh-CN" sz="2000" b="1" dirty="0">
                <a:solidFill>
                  <a:srgbClr val="FF0000"/>
                </a:solidFill>
              </a:rPr>
              <a:t>&gt;::f()</a:t>
            </a:r>
            <a:r>
              <a:rPr lang="zh-CN" altLang="zh-CN" sz="2000" b="1" dirty="0">
                <a:solidFill>
                  <a:srgbClr val="FF0000"/>
                </a:solidFill>
                <a:latin typeface="楷体" panose="02010609060101010101" pitchFamily="49" charset="-122"/>
                <a:ea typeface="楷体" panose="02010609060101010101" pitchFamily="49" charset="-122"/>
              </a:rPr>
              <a:t>不存在</a:t>
            </a:r>
            <a:r>
              <a:rPr lang="zh-CN" altLang="en-US" sz="2000" b="1" dirty="0">
                <a:solidFill>
                  <a:srgbClr val="FF0000"/>
                </a:solidFill>
                <a:latin typeface="楷体" panose="02010609060101010101" pitchFamily="49" charset="-122"/>
                <a:ea typeface="楷体" panose="02010609060101010101" pitchFamily="49" charset="-122"/>
              </a:rPr>
              <a:t>，原因见下页</a:t>
            </a:r>
            <a:endParaRPr lang="zh-CN" altLang="zh-CN" sz="2000" b="1" dirty="0">
              <a:solidFill>
                <a:srgbClr val="FF0000"/>
              </a:solidFill>
              <a:latin typeface="楷体" panose="02010609060101010101" pitchFamily="49" charset="-122"/>
              <a:ea typeface="楷体" panose="02010609060101010101" pitchFamily="49" charset="-122"/>
            </a:endParaRPr>
          </a:p>
          <a:p>
            <a:pPr marL="266700" indent="-266700">
              <a:buNone/>
            </a:pPr>
            <a:r>
              <a:rPr lang="zh-CN" altLang="zh-CN" sz="2000" b="1" dirty="0"/>
              <a:t>      </a:t>
            </a:r>
            <a:r>
              <a:rPr lang="en-US" altLang="zh-CN" sz="2000" b="1" dirty="0"/>
              <a:t>  </a:t>
            </a:r>
            <a:r>
              <a:rPr lang="zh-CN" altLang="zh-CN" sz="2000" b="1" dirty="0"/>
              <a:t>sub();</a:t>
            </a:r>
            <a:endParaRPr lang="zh-CN" altLang="zh-CN" sz="2000" b="1" dirty="0"/>
          </a:p>
          <a:p>
            <a:pPr marL="266700" indent="-266700">
              <a:buNone/>
            </a:pPr>
            <a:r>
              <a:rPr lang="zh-CN" altLang="zh-CN" sz="2000" b="1" dirty="0"/>
              <a:t>      </a:t>
            </a:r>
            <a:r>
              <a:rPr lang="en-US" altLang="zh-CN" sz="2000" b="1" dirty="0"/>
              <a:t>  </a:t>
            </a:r>
            <a:r>
              <a:rPr lang="zh-CN" altLang="zh-CN" sz="2000" b="1" dirty="0"/>
              <a:t>return 0; </a:t>
            </a:r>
            <a:endParaRPr lang="en-US" altLang="zh-CN" sz="2000" b="1" dirty="0"/>
          </a:p>
          <a:p>
            <a:pPr marL="266700" indent="-266700">
              <a:buNone/>
            </a:pPr>
            <a:r>
              <a:rPr lang="en-US" altLang="zh-CN" sz="2000" b="1" dirty="0"/>
              <a:t>     </a:t>
            </a:r>
            <a:r>
              <a:rPr lang="zh-CN" altLang="zh-CN" sz="2000" b="1" dirty="0"/>
              <a:t>}  </a:t>
            </a:r>
            <a:endParaRPr lang="zh-CN" altLang="zh-CN" sz="2000" b="1" dirty="0"/>
          </a:p>
        </p:txBody>
      </p:sp>
      <p:sp>
        <p:nvSpPr>
          <p:cNvPr id="4" name="Rectangle 2"/>
          <p:cNvSpPr txBox="1">
            <a:spLocks noChangeArrowheads="1"/>
          </p:cNvSpPr>
          <p:nvPr/>
        </p:nvSpPr>
        <p:spPr bwMode="auto">
          <a:xfrm>
            <a:off x="1546225" y="260648"/>
            <a:ext cx="5740400" cy="941388"/>
          </a:xfrm>
          <a:prstGeom prst="rect">
            <a:avLst/>
          </a:prstGeom>
          <a:noFill/>
          <a:ln w="9525">
            <a:noFill/>
            <a:miter lim="800000"/>
          </a:ln>
        </p:spPr>
        <p:txBody>
          <a:bodyPr anchor="ctr"/>
          <a:lstStyle/>
          <a:p>
            <a:pPr marL="0" marR="0" lvl="1" indent="0" algn="l" defTabSz="914400" rtl="0" eaLnBrk="0" fontAlgn="base" latinLnBrk="0" hangingPunct="0">
              <a:lnSpc>
                <a:spcPct val="100000"/>
              </a:lnSpc>
              <a:spcBef>
                <a:spcPct val="0"/>
              </a:spcBef>
              <a:spcAft>
                <a:spcPct val="0"/>
              </a:spcAft>
              <a:buClrTx/>
              <a:buSzTx/>
              <a:buFontTx/>
              <a:buNone/>
              <a:defRPr/>
            </a:pPr>
            <a:r>
              <a:rPr kumimoji="0" lang="en-US"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8.2.3 </a:t>
            </a:r>
            <a:r>
              <a:rPr kumimoji="0" lang="zh-CN" altLang="en-US"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rPr>
              <a:t>模板的复用</a:t>
            </a:r>
            <a:endParaRPr kumimoji="0" lang="zh-CN" altLang="zh-CN" sz="4000" i="0" u="none" strike="noStrike" kern="0" cap="none" spc="0" normalizeH="0" baseline="0" noProof="0" dirty="0">
              <a:ln>
                <a:noFill/>
              </a:ln>
              <a:solidFill>
                <a:schemeClr val="tx2"/>
              </a:solidFill>
              <a:effectLst/>
              <a:uLnTx/>
              <a:uFillTx/>
              <a:latin typeface="Arial" panose="020B0604020202020204" pitchFamily="34" charset="0"/>
              <a:ea typeface="楷体_GB2312" pitchFamily="49" charset="-122"/>
              <a:cs typeface="+mn-cs"/>
            </a:endParaRPr>
          </a:p>
        </p:txBody>
      </p:sp>
      <p:sp>
        <p:nvSpPr>
          <p:cNvPr id="30724" name="矩形 4"/>
          <p:cNvSpPr/>
          <p:nvPr/>
        </p:nvSpPr>
        <p:spPr>
          <a:xfrm>
            <a:off x="942975" y="2451324"/>
            <a:ext cx="7300913" cy="3641725"/>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p:nvPr/>
        </p:nvSpPr>
        <p:spPr>
          <a:xfrm>
            <a:off x="106363" y="225425"/>
            <a:ext cx="1873250" cy="1368425"/>
          </a:xfrm>
          <a:prstGeom prst="rect">
            <a:avLst/>
          </a:prstGeom>
          <a:solidFill>
            <a:schemeClr val="bg1"/>
          </a:solidFill>
          <a:ln w="9525">
            <a:noFill/>
          </a:ln>
        </p:spPr>
        <p:txBody>
          <a:bodyPr wrap="none" anchor="ctr" anchorCtr="0"/>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zh-CN" sz="2400" b="1" dirty="0"/>
          </a:p>
        </p:txBody>
      </p:sp>
      <p:sp>
        <p:nvSpPr>
          <p:cNvPr id="32771" name="Rectangle 2"/>
          <p:cNvSpPr>
            <a:spLocks noGrp="1"/>
          </p:cNvSpPr>
          <p:nvPr>
            <p:ph type="body"/>
          </p:nvPr>
        </p:nvSpPr>
        <p:spPr>
          <a:xfrm>
            <a:off x="497205" y="122555"/>
            <a:ext cx="8418195" cy="6402705"/>
          </a:xfrm>
          <a:solidFill>
            <a:schemeClr val="accent2"/>
          </a:solidFill>
        </p:spPr>
        <p:txBody>
          <a:bodyPr vert="horz" wrap="square" lIns="91440" tIns="45720" rIns="91440" bIns="45720" anchor="t" anchorCtr="0"/>
          <a:lstStyle/>
          <a:p>
            <a:pPr marL="0" indent="0">
              <a:lnSpc>
                <a:spcPct val="90000"/>
              </a:lnSpc>
              <a:buNone/>
            </a:pPr>
            <a:r>
              <a:rPr lang="zh-CN" altLang="zh-CN" sz="2000" b="1" dirty="0">
                <a:solidFill>
                  <a:srgbClr val="0070C0"/>
                </a:solidFill>
              </a:rPr>
              <a:t>template &lt;class T&gt; </a:t>
            </a:r>
            <a:r>
              <a:rPr lang="zh-CN" altLang="zh-CN" sz="2000" b="1" dirty="0">
                <a:solidFill>
                  <a:srgbClr val="FF0000"/>
                </a:solidFill>
              </a:rPr>
              <a:t>// file2.h</a:t>
            </a:r>
            <a:endParaRPr lang="zh-CN" altLang="zh-CN" sz="2000" b="1" dirty="0">
              <a:solidFill>
                <a:srgbClr val="0070C0"/>
              </a:solidFill>
            </a:endParaRPr>
          </a:p>
          <a:p>
            <a:pPr marL="0" indent="0">
              <a:lnSpc>
                <a:spcPct val="90000"/>
              </a:lnSpc>
              <a:buNone/>
            </a:pPr>
            <a:r>
              <a:rPr lang="zh-CN" altLang="zh-CN" sz="2000" b="1" dirty="0">
                <a:solidFill>
                  <a:srgbClr val="0070C0"/>
                </a:solidFill>
              </a:rPr>
              <a:t>class S </a:t>
            </a:r>
            <a:r>
              <a:rPr lang="en-US" altLang="zh-CN" sz="2000" b="1" dirty="0">
                <a:solidFill>
                  <a:srgbClr val="0070C0"/>
                </a:solidFill>
              </a:rPr>
              <a:t>   </a:t>
            </a:r>
            <a:r>
              <a:rPr lang="zh-CN" altLang="zh-CN" sz="2000" b="1" dirty="0"/>
              <a:t>//类模板</a:t>
            </a:r>
            <a:r>
              <a:rPr lang="en-US" altLang="zh-CN" sz="2000" b="1" dirty="0"/>
              <a:t>S</a:t>
            </a:r>
            <a:r>
              <a:rPr lang="zh-CN" altLang="zh-CN" sz="2000" b="1" dirty="0"/>
              <a:t>的定义</a:t>
            </a:r>
            <a:endParaRPr lang="zh-CN" altLang="zh-CN" sz="2000" b="1" dirty="0"/>
          </a:p>
          <a:p>
            <a:pPr marL="0" indent="0">
              <a:lnSpc>
                <a:spcPct val="90000"/>
              </a:lnSpc>
              <a:buNone/>
            </a:pPr>
            <a:r>
              <a:rPr lang="zh-CN" altLang="zh-CN" sz="2000" b="1" dirty="0"/>
              <a:t>{</a:t>
            </a:r>
            <a:r>
              <a:rPr lang="en-US" altLang="zh-CN" sz="2000" b="1" dirty="0"/>
              <a:t>       </a:t>
            </a:r>
            <a:r>
              <a:rPr lang="zh-CN" altLang="zh-CN" sz="2000" b="1" dirty="0"/>
              <a:t>T a;</a:t>
            </a:r>
            <a:endParaRPr lang="zh-CN" altLang="zh-CN" sz="2000" b="1" dirty="0"/>
          </a:p>
          <a:p>
            <a:pPr marL="0" indent="0">
              <a:lnSpc>
                <a:spcPct val="90000"/>
              </a:lnSpc>
              <a:buNone/>
            </a:pPr>
            <a:r>
              <a:rPr lang="en-US" altLang="zh-CN" sz="2000" b="1" dirty="0"/>
              <a:t>    </a:t>
            </a:r>
            <a:r>
              <a:rPr lang="zh-CN" altLang="zh-CN" sz="2000" b="1" dirty="0"/>
              <a:t>public:</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void f();</a:t>
            </a:r>
            <a:endParaRPr lang="zh-CN" altLang="zh-CN" sz="2000" b="1" dirty="0"/>
          </a:p>
          <a:p>
            <a:pPr marL="0" indent="0">
              <a:lnSpc>
                <a:spcPct val="90000"/>
              </a:lnSpc>
              <a:buNone/>
            </a:pPr>
            <a:r>
              <a:rPr lang="zh-CN" altLang="zh-CN" sz="2000" b="1" dirty="0"/>
              <a:t>};</a:t>
            </a:r>
            <a:endParaRPr lang="zh-CN" altLang="zh-CN" sz="2000" b="1" dirty="0"/>
          </a:p>
          <a:p>
            <a:pPr marL="0" indent="0">
              <a:lnSpc>
                <a:spcPct val="90000"/>
              </a:lnSpc>
              <a:buNone/>
            </a:pPr>
            <a:r>
              <a:rPr lang="zh-CN" altLang="zh-CN" sz="2000" b="1" dirty="0"/>
              <a:t>extern void sub();</a:t>
            </a:r>
            <a:endParaRPr lang="en-US" altLang="zh-CN" sz="2000" b="1" dirty="0"/>
          </a:p>
          <a:p>
            <a:pPr marL="0" indent="0">
              <a:lnSpc>
                <a:spcPct val="90000"/>
              </a:lnSpc>
              <a:buNone/>
            </a:pPr>
            <a:endParaRPr lang="zh-CN" altLang="zh-CN" sz="2000" b="1" dirty="0"/>
          </a:p>
          <a:p>
            <a:pPr marL="0" indent="0">
              <a:lnSpc>
                <a:spcPct val="90000"/>
              </a:lnSpc>
              <a:buNone/>
            </a:pPr>
            <a:r>
              <a:rPr lang="zh-CN" altLang="zh-CN" sz="2000" b="1" dirty="0"/>
              <a:t>#include "file2.h"</a:t>
            </a:r>
            <a:r>
              <a:rPr lang="zh-CN" altLang="zh-CN" sz="2000" b="1" dirty="0">
                <a:solidFill>
                  <a:srgbClr val="FF0000"/>
                </a:solidFill>
              </a:rPr>
              <a:t>// file2.cpp</a:t>
            </a:r>
            <a:endParaRPr lang="zh-CN" altLang="zh-CN" sz="2000" b="1" dirty="0"/>
          </a:p>
          <a:p>
            <a:pPr marL="0" indent="0">
              <a:lnSpc>
                <a:spcPct val="90000"/>
              </a:lnSpc>
              <a:buNone/>
            </a:pPr>
            <a:r>
              <a:rPr lang="zh-CN" altLang="zh-CN" sz="2000" b="1" dirty="0">
                <a:solidFill>
                  <a:srgbClr val="0070C0"/>
                </a:solidFill>
              </a:rPr>
              <a:t>template &lt;class T&gt; </a:t>
            </a:r>
            <a:endParaRPr lang="zh-CN" altLang="zh-CN" sz="2000" b="1" dirty="0">
              <a:solidFill>
                <a:srgbClr val="0070C0"/>
              </a:solidFill>
            </a:endParaRPr>
          </a:p>
          <a:p>
            <a:pPr marL="0" indent="0">
              <a:lnSpc>
                <a:spcPct val="90000"/>
              </a:lnSpc>
              <a:buNone/>
            </a:pPr>
            <a:r>
              <a:rPr lang="zh-CN" altLang="zh-CN" sz="2000" b="1" dirty="0">
                <a:solidFill>
                  <a:srgbClr val="0070C0"/>
                </a:solidFill>
              </a:rPr>
              <a:t>void S&lt;T&gt;::f() </a:t>
            </a:r>
            <a:r>
              <a:rPr lang="en-US" altLang="zh-CN" sz="2000" b="1" dirty="0">
                <a:solidFill>
                  <a:srgbClr val="0070C0"/>
                </a:solidFill>
              </a:rPr>
              <a:t>   </a:t>
            </a:r>
            <a:r>
              <a:rPr lang="zh-CN" altLang="zh-CN" sz="2000" b="1" dirty="0"/>
              <a:t>//类模板s的实现</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a:t>
            </a:r>
            <a:endParaRPr lang="zh-CN" altLang="zh-CN" sz="2000" b="1" dirty="0"/>
          </a:p>
          <a:p>
            <a:pPr marL="0" indent="0">
              <a:lnSpc>
                <a:spcPct val="90000"/>
              </a:lnSpc>
              <a:buNone/>
            </a:pPr>
            <a:r>
              <a:rPr lang="zh-CN" altLang="zh-CN" sz="2000" b="1" dirty="0"/>
              <a:t>}</a:t>
            </a:r>
            <a:endParaRPr lang="zh-CN" altLang="zh-CN" sz="2000" b="1" dirty="0"/>
          </a:p>
          <a:p>
            <a:pPr marL="0" indent="0">
              <a:lnSpc>
                <a:spcPct val="90000"/>
              </a:lnSpc>
              <a:buNone/>
            </a:pPr>
            <a:r>
              <a:rPr lang="zh-CN" altLang="zh-CN" sz="2000" b="1" dirty="0"/>
              <a:t>void sub()</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solidFill>
                  <a:srgbClr val="FF0000"/>
                </a:solidFill>
              </a:rPr>
              <a:t>S&lt;</a:t>
            </a:r>
            <a:r>
              <a:rPr lang="zh-CN" altLang="zh-CN" sz="2000" b="1" dirty="0">
                <a:solidFill>
                  <a:srgbClr val="FF0000"/>
                </a:solidFill>
                <a:highlight>
                  <a:srgbClr val="FFFF00"/>
                </a:highlight>
              </a:rPr>
              <a:t>float</a:t>
            </a:r>
            <a:r>
              <a:rPr lang="zh-CN" altLang="zh-CN" sz="2000" b="1" dirty="0">
                <a:solidFill>
                  <a:srgbClr val="FF0000"/>
                </a:solidFill>
              </a:rPr>
              <a:t>&gt; x</a:t>
            </a:r>
            <a:r>
              <a:rPr lang="zh-CN" altLang="zh-CN" sz="2000" b="1" dirty="0"/>
              <a:t>; </a:t>
            </a:r>
            <a:r>
              <a:rPr lang="en-US" altLang="zh-CN" sz="2000" b="1" dirty="0"/>
              <a:t>   </a:t>
            </a:r>
            <a:r>
              <a:rPr lang="zh-CN" altLang="zh-CN" sz="2000" b="1" dirty="0"/>
              <a:t>//实例化S&lt;float&gt;并创建该类的一个对象x</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solidFill>
                  <a:srgbClr val="FF0000"/>
                </a:solidFill>
              </a:rPr>
              <a:t>x.f(); </a:t>
            </a:r>
            <a:r>
              <a:rPr lang="en-US" altLang="zh-CN" sz="2000" b="1" dirty="0">
                <a:solidFill>
                  <a:srgbClr val="FF0000"/>
                </a:solidFill>
              </a:rPr>
              <a:t>             </a:t>
            </a:r>
            <a:r>
              <a:rPr lang="zh-CN" altLang="zh-CN" sz="2000" b="1" dirty="0"/>
              <a:t>//实例化 void S&lt;float&gt;::f() 并调用之</a:t>
            </a:r>
            <a:endParaRPr lang="en-US" altLang="zh-CN" sz="2000" b="1" dirty="0"/>
          </a:p>
          <a:p>
            <a:pPr marL="0" indent="0">
              <a:lnSpc>
                <a:spcPct val="90000"/>
              </a:lnSpc>
              <a:buNone/>
            </a:pPr>
            <a:r>
              <a:rPr lang="zh-CN" altLang="zh-CN" sz="2000" b="1" dirty="0"/>
              <a:t>} </a:t>
            </a:r>
            <a:endParaRPr lang="zh-CN" altLang="zh-CN" sz="2000" b="1" dirty="0"/>
          </a:p>
        </p:txBody>
      </p:sp>
      <p:sp>
        <p:nvSpPr>
          <p:cNvPr id="32772" name="矩形 2"/>
          <p:cNvSpPr/>
          <p:nvPr/>
        </p:nvSpPr>
        <p:spPr>
          <a:xfrm>
            <a:off x="179388" y="206375"/>
            <a:ext cx="5832475" cy="2443163"/>
          </a:xfrm>
          <a:prstGeom prst="rect">
            <a:avLst/>
          </a:prstGeom>
          <a:noFill/>
          <a:ln w="9525">
            <a:noFill/>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32773" name="矩形 3"/>
          <p:cNvSpPr/>
          <p:nvPr/>
        </p:nvSpPr>
        <p:spPr>
          <a:xfrm>
            <a:off x="209550" y="116632"/>
            <a:ext cx="3714378" cy="2460625"/>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32774" name="矩形 6"/>
          <p:cNvSpPr/>
          <p:nvPr/>
        </p:nvSpPr>
        <p:spPr>
          <a:xfrm>
            <a:off x="195277" y="2794207"/>
            <a:ext cx="7815263" cy="3273663"/>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32775" name="矩形: 圆角 8"/>
          <p:cNvSpPr/>
          <p:nvPr/>
        </p:nvSpPr>
        <p:spPr>
          <a:xfrm>
            <a:off x="3971924" y="615156"/>
            <a:ext cx="5065713" cy="1608138"/>
          </a:xfrm>
          <a:prstGeom prst="roundRect">
            <a:avLst>
              <a:gd name="adj" fmla="val 16667"/>
            </a:avLst>
          </a:prstGeom>
          <a:noFill/>
          <a:ln w="25400" cap="flat" cmpd="sng">
            <a:solidFill>
              <a:srgbClr val="00B0F0"/>
            </a:solidFill>
            <a:prstDash val="soli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342900" lvl="0" indent="-342900">
              <a:spcBef>
                <a:spcPct val="0"/>
              </a:spcBef>
              <a:buClrTx/>
              <a:buSzTx/>
              <a:buFont typeface="Wingdings" panose="05000000000000000000" pitchFamily="2" charset="2"/>
              <a:buChar char="ü"/>
            </a:pPr>
            <a:r>
              <a:rPr lang="zh-CN" altLang="en-US" sz="1800" b="1" dirty="0">
                <a:solidFill>
                  <a:srgbClr val="0000FF"/>
                </a:solidFill>
                <a:ea typeface="楷体" panose="02010609060101010101" pitchFamily="49" charset="-122"/>
              </a:rPr>
              <a:t>复习</a:t>
            </a:r>
            <a:r>
              <a:rPr lang="zh-CN" altLang="en-US" sz="1800" b="1" dirty="0">
                <a:ea typeface="楷体" panose="02010609060101010101" pitchFamily="49" charset="-122"/>
              </a:rPr>
              <a:t>：对象的内存空间中不包括成员函数，因此在</a:t>
            </a:r>
            <a:r>
              <a:rPr lang="en-US" altLang="zh-CN" sz="1800" b="1" dirty="0">
                <a:ea typeface="楷体" panose="02010609060101010101" pitchFamily="49" charset="-122"/>
              </a:rPr>
              <a:t>file1.cpp</a:t>
            </a:r>
            <a:r>
              <a:rPr lang="zh-CN" altLang="en-US" sz="1800" b="1" dirty="0">
                <a:ea typeface="楷体" panose="02010609060101010101" pitchFamily="49" charset="-122"/>
              </a:rPr>
              <a:t>中能够创建</a:t>
            </a:r>
            <a:r>
              <a:rPr lang="en-US" altLang="zh-CN" sz="1800" b="1" dirty="0">
                <a:ea typeface="楷体" panose="02010609060101010101" pitchFamily="49" charset="-122"/>
              </a:rPr>
              <a:t>S&lt;</a:t>
            </a:r>
            <a:r>
              <a:rPr lang="en-US" altLang="zh-CN" sz="1800" b="1" dirty="0">
                <a:highlight>
                  <a:srgbClr val="FFFF00"/>
                </a:highlight>
                <a:ea typeface="楷体" panose="02010609060101010101" pitchFamily="49" charset="-122"/>
              </a:rPr>
              <a:t>int</a:t>
            </a:r>
            <a:r>
              <a:rPr lang="en-US" altLang="zh-CN" sz="1800" b="1" dirty="0">
                <a:ea typeface="楷体" panose="02010609060101010101" pitchFamily="49" charset="-122"/>
              </a:rPr>
              <a:t>&gt;</a:t>
            </a:r>
            <a:r>
              <a:rPr lang="zh-CN" altLang="en-US" sz="1800" b="1" dirty="0">
                <a:ea typeface="楷体" panose="02010609060101010101" pitchFamily="49" charset="-122"/>
              </a:rPr>
              <a:t>的对象，但在内存的代码区没有</a:t>
            </a:r>
            <a:r>
              <a:rPr lang="en-US" altLang="zh-CN" sz="1800" b="1" dirty="0">
                <a:ea typeface="楷体" panose="02010609060101010101" pitchFamily="49" charset="-122"/>
              </a:rPr>
              <a:t>S&lt;</a:t>
            </a:r>
            <a:r>
              <a:rPr lang="en-US" altLang="zh-CN" sz="1800" b="1" dirty="0">
                <a:highlight>
                  <a:srgbClr val="FFFF00"/>
                </a:highlight>
                <a:ea typeface="楷体" panose="02010609060101010101" pitchFamily="49" charset="-122"/>
              </a:rPr>
              <a:t>int</a:t>
            </a:r>
            <a:r>
              <a:rPr lang="en-US" altLang="zh-CN" sz="1800" b="1" dirty="0">
                <a:ea typeface="楷体" panose="02010609060101010101" pitchFamily="49" charset="-122"/>
              </a:rPr>
              <a:t>&gt;::f()</a:t>
            </a:r>
            <a:r>
              <a:rPr lang="zh-CN" altLang="en-US" sz="1800" b="1" dirty="0">
                <a:ea typeface="楷体" panose="02010609060101010101" pitchFamily="49" charset="-122"/>
              </a:rPr>
              <a:t>的实体，因此在</a:t>
            </a:r>
            <a:r>
              <a:rPr lang="en-US" altLang="zh-CN" sz="1800" b="1" dirty="0">
                <a:ea typeface="楷体" panose="02010609060101010101" pitchFamily="49" charset="-122"/>
              </a:rPr>
              <a:t>file1.cpp</a:t>
            </a:r>
            <a:r>
              <a:rPr lang="zh-CN" altLang="en-US" sz="1800" b="1" dirty="0">
                <a:ea typeface="楷体" panose="02010609060101010101" pitchFamily="49" charset="-122"/>
              </a:rPr>
              <a:t>中无法调用它。</a:t>
            </a:r>
            <a:endParaRPr lang="zh-CN" altLang="en-US" sz="1800" b="1" dirty="0">
              <a:ea typeface="楷体" panose="02010609060101010101" pitchFamily="49" charset="-122"/>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3" name="图片 2"/>
          <p:cNvPicPr>
            <a:picLocks noChangeAspect="1"/>
          </p:cNvPicPr>
          <p:nvPr/>
        </p:nvPicPr>
        <p:blipFill>
          <a:blip r:embed="rId1"/>
          <a:stretch>
            <a:fillRect/>
          </a:stretch>
        </p:blipFill>
        <p:spPr>
          <a:xfrm>
            <a:off x="395605" y="5901055"/>
            <a:ext cx="8593455" cy="95694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p:nvPr/>
        </p:nvSpPr>
        <p:spPr>
          <a:xfrm>
            <a:off x="107950" y="285750"/>
            <a:ext cx="2305050" cy="1366838"/>
          </a:xfrm>
          <a:prstGeom prst="rect">
            <a:avLst/>
          </a:prstGeom>
          <a:solidFill>
            <a:schemeClr val="bg1"/>
          </a:solidFill>
          <a:ln w="9525">
            <a:noFill/>
          </a:ln>
        </p:spPr>
        <p:txBody>
          <a:bodyPr wrap="none" anchor="ctr" anchorCtr="0"/>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zh-CN" sz="2400" b="1" dirty="0"/>
          </a:p>
        </p:txBody>
      </p:sp>
      <p:sp>
        <p:nvSpPr>
          <p:cNvPr id="33795" name="Rectangle 2"/>
          <p:cNvSpPr>
            <a:spLocks noGrp="1"/>
          </p:cNvSpPr>
          <p:nvPr>
            <p:ph type="body"/>
          </p:nvPr>
        </p:nvSpPr>
        <p:spPr>
          <a:xfrm>
            <a:off x="285750" y="188640"/>
            <a:ext cx="8464550" cy="5883275"/>
          </a:xfrm>
          <a:solidFill>
            <a:schemeClr val="accent2"/>
          </a:solidFill>
        </p:spPr>
        <p:txBody>
          <a:bodyPr vert="horz" wrap="square" lIns="91440" tIns="45720" rIns="91440" bIns="45720" anchor="t" anchorCtr="0"/>
          <a:lstStyle/>
          <a:p>
            <a:pPr marL="365125" indent="-365125"/>
            <a:r>
              <a:rPr lang="zh-CN" altLang="zh-CN" sz="2800" b="1" dirty="0"/>
              <a:t>解决</a:t>
            </a:r>
            <a:r>
              <a:rPr lang="zh-CN" altLang="en-US" sz="2800" b="1" dirty="0"/>
              <a:t>上</a:t>
            </a:r>
            <a:r>
              <a:rPr lang="zh-CN" altLang="zh-CN" sz="2800" b="1" dirty="0"/>
              <a:t>述问题的通常做法是</a:t>
            </a:r>
            <a:r>
              <a:rPr lang="zh-CN" altLang="en-US" sz="2800" b="1" dirty="0"/>
              <a:t>：</a:t>
            </a:r>
            <a:r>
              <a:rPr lang="zh-CN" altLang="zh-CN" sz="2800" b="1" dirty="0">
                <a:solidFill>
                  <a:srgbClr val="FF0000"/>
                </a:solidFill>
              </a:rPr>
              <a:t>把</a:t>
            </a:r>
            <a:r>
              <a:rPr lang="zh-CN" altLang="zh-CN" sz="2800" b="1" dirty="0">
                <a:solidFill>
                  <a:srgbClr val="FF0000"/>
                </a:solidFill>
                <a:highlight>
                  <a:srgbClr val="FFFF00"/>
                </a:highlight>
              </a:rPr>
              <a:t>模板的定义和实现都放在头文件中</a:t>
            </a:r>
            <a:r>
              <a:rPr lang="zh-CN" altLang="zh-CN" sz="2800" b="1" dirty="0">
                <a:solidFill>
                  <a:srgbClr val="FF0000"/>
                </a:solidFill>
              </a:rPr>
              <a:t>，使用时包含该头文件</a:t>
            </a:r>
            <a:r>
              <a:rPr lang="zh-CN" altLang="zh-CN" sz="2800" b="1" dirty="0"/>
              <a:t>。</a:t>
            </a:r>
            <a:endParaRPr lang="en-US" altLang="zh-CN" sz="2800" b="1" dirty="0"/>
          </a:p>
          <a:p>
            <a:pPr marL="365125" indent="-365125"/>
            <a:endParaRPr lang="zh-CN" altLang="zh-CN" sz="2000" b="1" dirty="0"/>
          </a:p>
          <a:p>
            <a:pPr marL="765175" lvl="1" indent="-365125">
              <a:buNone/>
            </a:pPr>
            <a:r>
              <a:rPr lang="zh-CN" altLang="zh-CN" sz="1800" b="1" dirty="0"/>
              <a:t>   </a:t>
            </a:r>
            <a:r>
              <a:rPr lang="zh-CN" altLang="zh-CN" sz="2000" b="1" dirty="0"/>
              <a:t>// file2.h</a:t>
            </a:r>
            <a:endParaRPr lang="zh-CN" altLang="zh-CN" sz="2000" b="1" dirty="0"/>
          </a:p>
          <a:p>
            <a:pPr marL="765175" lvl="1" indent="-365125">
              <a:buNone/>
            </a:pPr>
            <a:r>
              <a:rPr lang="zh-CN" altLang="zh-CN" sz="2000" b="1" dirty="0"/>
              <a:t>   </a:t>
            </a:r>
            <a:r>
              <a:rPr lang="zh-CN" altLang="zh-CN" sz="2000" b="1" dirty="0">
                <a:solidFill>
                  <a:srgbClr val="0070C0"/>
                </a:solidFill>
              </a:rPr>
              <a:t>template &lt;class T&gt; </a:t>
            </a:r>
            <a:endParaRPr lang="zh-CN" altLang="zh-CN" sz="2000" b="1" dirty="0">
              <a:solidFill>
                <a:srgbClr val="0070C0"/>
              </a:solidFill>
            </a:endParaRPr>
          </a:p>
          <a:p>
            <a:pPr marL="765175" lvl="1" indent="-365125">
              <a:buNone/>
            </a:pPr>
            <a:r>
              <a:rPr lang="zh-CN" altLang="zh-CN" sz="2000" b="1" dirty="0">
                <a:solidFill>
                  <a:srgbClr val="0070C0"/>
                </a:solidFill>
              </a:rPr>
              <a:t>   class S</a:t>
            </a:r>
            <a:r>
              <a:rPr lang="zh-CN" altLang="zh-CN" sz="2000" b="1" dirty="0"/>
              <a:t> </a:t>
            </a:r>
            <a:r>
              <a:rPr lang="en-US" altLang="zh-CN" sz="2000" b="1" dirty="0"/>
              <a:t>   </a:t>
            </a:r>
            <a:r>
              <a:rPr lang="zh-CN" altLang="zh-CN" sz="2000" b="1" dirty="0"/>
              <a:t>//类模板s的定义</a:t>
            </a:r>
            <a:endParaRPr lang="zh-CN" altLang="zh-CN" sz="2000" b="1" dirty="0"/>
          </a:p>
          <a:p>
            <a:pPr marL="765175" lvl="1" indent="-365125">
              <a:buNone/>
            </a:pPr>
            <a:r>
              <a:rPr lang="zh-CN" altLang="zh-CN" sz="2000" b="1" dirty="0"/>
              <a:t>   {      T a;</a:t>
            </a:r>
            <a:endParaRPr lang="zh-CN" altLang="zh-CN" sz="2000" b="1" dirty="0"/>
          </a:p>
          <a:p>
            <a:pPr marL="765175" lvl="1" indent="-365125">
              <a:buNone/>
            </a:pPr>
            <a:r>
              <a:rPr lang="zh-CN" altLang="zh-CN" sz="2000" b="1" dirty="0"/>
              <a:t>      public:</a:t>
            </a:r>
            <a:endParaRPr lang="zh-CN" altLang="zh-CN" sz="2000" b="1" dirty="0"/>
          </a:p>
          <a:p>
            <a:pPr marL="765175" lvl="1" indent="-365125">
              <a:buNone/>
            </a:pPr>
            <a:r>
              <a:rPr lang="zh-CN" altLang="zh-CN" sz="2000" b="1" dirty="0"/>
              <a:t>          void f();</a:t>
            </a:r>
            <a:endParaRPr lang="zh-CN" altLang="zh-CN" sz="2000" b="1" dirty="0"/>
          </a:p>
          <a:p>
            <a:pPr marL="765175" lvl="1" indent="-365125">
              <a:buNone/>
            </a:pPr>
            <a:r>
              <a:rPr lang="zh-CN" altLang="zh-CN" sz="2000" b="1" dirty="0"/>
              <a:t>   };</a:t>
            </a:r>
            <a:endParaRPr lang="en-US" altLang="zh-CN" sz="2000" b="1" dirty="0"/>
          </a:p>
          <a:p>
            <a:pPr marL="765175" lvl="1" indent="-365125">
              <a:buNone/>
            </a:pPr>
            <a:endParaRPr lang="zh-CN" altLang="zh-CN" sz="1000" b="1" dirty="0"/>
          </a:p>
          <a:p>
            <a:pPr marL="765175" lvl="1" indent="-365125">
              <a:buNone/>
            </a:pPr>
            <a:r>
              <a:rPr lang="zh-CN" altLang="zh-CN" sz="2000" b="1" dirty="0"/>
              <a:t>   </a:t>
            </a:r>
            <a:r>
              <a:rPr lang="zh-CN" altLang="zh-CN" sz="2000" b="1" dirty="0">
                <a:solidFill>
                  <a:srgbClr val="0070C0"/>
                </a:solidFill>
              </a:rPr>
              <a:t>template &lt;class T&gt; </a:t>
            </a:r>
            <a:endParaRPr lang="zh-CN" altLang="zh-CN" sz="2000" b="1" dirty="0">
              <a:solidFill>
                <a:srgbClr val="0070C0"/>
              </a:solidFill>
            </a:endParaRPr>
          </a:p>
          <a:p>
            <a:pPr marL="765175" lvl="1" indent="-365125">
              <a:buNone/>
            </a:pPr>
            <a:r>
              <a:rPr lang="zh-CN" altLang="zh-CN" sz="2000" b="1" dirty="0">
                <a:solidFill>
                  <a:srgbClr val="0070C0"/>
                </a:solidFill>
              </a:rPr>
              <a:t>   void S&lt;T&gt;::f()</a:t>
            </a:r>
            <a:r>
              <a:rPr lang="zh-CN" altLang="zh-CN" sz="2000" b="1" dirty="0"/>
              <a:t> </a:t>
            </a:r>
            <a:r>
              <a:rPr lang="en-US" altLang="zh-CN" sz="2000" b="1" dirty="0"/>
              <a:t>   </a:t>
            </a:r>
            <a:r>
              <a:rPr lang="zh-CN" altLang="zh-CN" sz="2000" b="1" dirty="0"/>
              <a:t>//类模板s的实现</a:t>
            </a:r>
            <a:endParaRPr lang="zh-CN" altLang="zh-CN" sz="2000" b="1" dirty="0"/>
          </a:p>
          <a:p>
            <a:pPr marL="765175" lvl="1" indent="-365125">
              <a:buNone/>
            </a:pPr>
            <a:r>
              <a:rPr lang="zh-CN" altLang="zh-CN" sz="2000" b="1" dirty="0"/>
              <a:t>   { </a:t>
            </a:r>
            <a:r>
              <a:rPr lang="en-US" altLang="zh-CN" sz="2000" b="1" dirty="0"/>
              <a:t>  </a:t>
            </a:r>
            <a:r>
              <a:rPr lang="zh-CN" altLang="zh-CN" sz="2000" b="1" dirty="0"/>
              <a:t>......</a:t>
            </a:r>
            <a:endParaRPr lang="zh-CN" altLang="zh-CN" sz="2000" b="1" dirty="0"/>
          </a:p>
          <a:p>
            <a:pPr marL="765175" lvl="1" indent="-365125">
              <a:buNone/>
            </a:pPr>
            <a:r>
              <a:rPr lang="zh-CN" altLang="zh-CN" sz="2000" b="1" dirty="0"/>
              <a:t>   }</a:t>
            </a:r>
            <a:endParaRPr lang="zh-CN" altLang="zh-CN" sz="2000" b="1" dirty="0"/>
          </a:p>
          <a:p>
            <a:pPr marL="765175" lvl="1" indent="-365125">
              <a:buNone/>
            </a:pPr>
            <a:r>
              <a:rPr lang="zh-CN" altLang="zh-CN" sz="2000" b="1" dirty="0"/>
              <a:t>   extern void sub();</a:t>
            </a:r>
            <a:endParaRPr lang="zh-CN" altLang="zh-CN" sz="2000" b="1" dirty="0"/>
          </a:p>
        </p:txBody>
      </p:sp>
      <p:sp>
        <p:nvSpPr>
          <p:cNvPr id="33796" name="矩形 3"/>
          <p:cNvSpPr/>
          <p:nvPr/>
        </p:nvSpPr>
        <p:spPr>
          <a:xfrm>
            <a:off x="755650" y="1487215"/>
            <a:ext cx="4103688" cy="4608512"/>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p:nvPr/>
        </p:nvSpPr>
        <p:spPr>
          <a:xfrm>
            <a:off x="0" y="116632"/>
            <a:ext cx="2303463" cy="1871663"/>
          </a:xfrm>
          <a:prstGeom prst="rect">
            <a:avLst/>
          </a:prstGeom>
          <a:solidFill>
            <a:schemeClr val="bg1"/>
          </a:solidFill>
          <a:ln w="9525">
            <a:noFill/>
          </a:ln>
        </p:spPr>
        <p:txBody>
          <a:bodyPr wrap="none" anchor="ctr" anchorCtr="0"/>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zh-CN" sz="2400" b="1" dirty="0"/>
          </a:p>
        </p:txBody>
      </p:sp>
      <p:sp>
        <p:nvSpPr>
          <p:cNvPr id="34819" name="Rectangle 2"/>
          <p:cNvSpPr>
            <a:spLocks noGrp="1"/>
          </p:cNvSpPr>
          <p:nvPr>
            <p:ph type="body"/>
          </p:nvPr>
        </p:nvSpPr>
        <p:spPr>
          <a:xfrm>
            <a:off x="681038" y="244947"/>
            <a:ext cx="7462837" cy="5780088"/>
          </a:xfrm>
        </p:spPr>
        <p:txBody>
          <a:bodyPr vert="horz" wrap="square" lIns="91440" tIns="45720" rIns="91440" bIns="45720" anchor="t" anchorCtr="0"/>
          <a:lstStyle/>
          <a:p>
            <a:pPr marL="0" indent="0">
              <a:lnSpc>
                <a:spcPct val="90000"/>
              </a:lnSpc>
              <a:buNone/>
            </a:pPr>
            <a:r>
              <a:rPr lang="zh-CN" altLang="zh-CN" sz="2000" b="1" dirty="0"/>
              <a:t>// file1.cpp</a:t>
            </a:r>
            <a:endParaRPr lang="zh-CN" altLang="zh-CN" sz="2000" b="1" dirty="0"/>
          </a:p>
          <a:p>
            <a:pPr marL="0" indent="0">
              <a:lnSpc>
                <a:spcPct val="90000"/>
              </a:lnSpc>
              <a:buNone/>
            </a:pPr>
            <a:r>
              <a:rPr lang="zh-CN" altLang="zh-CN" sz="2000" b="1" dirty="0"/>
              <a:t>#include "file2.h"</a:t>
            </a:r>
            <a:endParaRPr lang="zh-CN" altLang="zh-CN" sz="2000" b="1" dirty="0"/>
          </a:p>
          <a:p>
            <a:pPr marL="0" indent="0">
              <a:lnSpc>
                <a:spcPct val="90000"/>
              </a:lnSpc>
              <a:buNone/>
            </a:pPr>
            <a:r>
              <a:rPr lang="zh-CN" altLang="zh-CN" sz="2000" b="1" dirty="0"/>
              <a:t>int main()</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solidFill>
                  <a:srgbClr val="0070C0"/>
                </a:solidFill>
              </a:rPr>
              <a:t>S&lt;float&gt; s1;</a:t>
            </a:r>
            <a:r>
              <a:rPr lang="en-US" altLang="zh-CN" sz="2000" b="1" dirty="0">
                <a:solidFill>
                  <a:srgbClr val="0070C0"/>
                </a:solidFill>
              </a:rPr>
              <a:t> </a:t>
            </a:r>
            <a:r>
              <a:rPr lang="zh-CN" altLang="zh-CN" sz="2000" b="1" dirty="0">
                <a:solidFill>
                  <a:srgbClr val="0070C0"/>
                </a:solidFill>
              </a:rPr>
              <a:t> </a:t>
            </a:r>
            <a:r>
              <a:rPr lang="en-US" altLang="zh-CN" sz="2000" b="1" dirty="0">
                <a:solidFill>
                  <a:srgbClr val="0070C0"/>
                </a:solidFill>
              </a:rPr>
              <a:t>  </a:t>
            </a:r>
            <a:r>
              <a:rPr lang="zh-CN" altLang="zh-CN" sz="2000" b="1" dirty="0"/>
              <a:t>//实例化“S&lt;float&gt;”并创建该类的一个对象s1</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s1.f(); </a:t>
            </a:r>
            <a:r>
              <a:rPr lang="en-US" altLang="zh-CN" sz="2000" b="1" dirty="0"/>
              <a:t>             </a:t>
            </a:r>
            <a:r>
              <a:rPr lang="zh-CN" altLang="zh-CN" sz="2000" b="1" dirty="0"/>
              <a:t>//实例化：void S&lt;float&gt;::f()并调用之。</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solidFill>
                  <a:srgbClr val="0070C0"/>
                </a:solidFill>
              </a:rPr>
              <a:t>S&lt;int&gt; s2; </a:t>
            </a:r>
            <a:r>
              <a:rPr lang="en-US" altLang="zh-CN" sz="2000" b="1" dirty="0">
                <a:solidFill>
                  <a:srgbClr val="0070C0"/>
                </a:solidFill>
              </a:rPr>
              <a:t>      </a:t>
            </a:r>
            <a:r>
              <a:rPr lang="zh-CN" altLang="zh-CN" sz="2000" b="1" dirty="0"/>
              <a:t>//实例化“S&lt;int&gt;”并创建该类的一个对象s2 </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 </a:t>
            </a:r>
            <a:r>
              <a:rPr lang="zh-CN" altLang="zh-CN" sz="2000" b="1" dirty="0">
                <a:solidFill>
                  <a:srgbClr val="00B050"/>
                </a:solidFill>
              </a:rPr>
              <a:t>s2.f(); </a:t>
            </a:r>
            <a:r>
              <a:rPr lang="en-US" altLang="zh-CN" sz="2000" b="1" dirty="0">
                <a:solidFill>
                  <a:srgbClr val="00B050"/>
                </a:solidFill>
              </a:rPr>
              <a:t>            </a:t>
            </a:r>
            <a:r>
              <a:rPr lang="zh-CN" altLang="zh-CN" sz="2000" b="1" dirty="0"/>
              <a:t>//实例化：void S&lt;int&gt;::f()并调用之。</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sub();</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return 0;</a:t>
            </a:r>
            <a:endParaRPr lang="zh-CN" altLang="zh-CN" sz="2000" b="1" dirty="0"/>
          </a:p>
          <a:p>
            <a:pPr marL="0" indent="0">
              <a:lnSpc>
                <a:spcPct val="90000"/>
              </a:lnSpc>
              <a:buNone/>
            </a:pPr>
            <a:r>
              <a:rPr lang="zh-CN" altLang="zh-CN" sz="2000" b="1" dirty="0"/>
              <a:t>} </a:t>
            </a:r>
            <a:endParaRPr lang="zh-CN" altLang="zh-CN" sz="2000" b="1" dirty="0"/>
          </a:p>
          <a:p>
            <a:pPr marL="0" indent="0">
              <a:lnSpc>
                <a:spcPct val="90000"/>
              </a:lnSpc>
              <a:buNone/>
            </a:pPr>
            <a:endParaRPr lang="zh-CN" altLang="zh-CN" sz="2000" b="1" dirty="0"/>
          </a:p>
          <a:p>
            <a:pPr marL="0" indent="0">
              <a:lnSpc>
                <a:spcPct val="90000"/>
              </a:lnSpc>
              <a:buNone/>
            </a:pPr>
            <a:r>
              <a:rPr lang="zh-CN" altLang="zh-CN" sz="2000" b="1" dirty="0"/>
              <a:t>// file2.cpp</a:t>
            </a:r>
            <a:endParaRPr lang="zh-CN" altLang="zh-CN" sz="2000" b="1" dirty="0"/>
          </a:p>
          <a:p>
            <a:pPr marL="0" indent="0">
              <a:lnSpc>
                <a:spcPct val="90000"/>
              </a:lnSpc>
              <a:buNone/>
            </a:pPr>
            <a:r>
              <a:rPr lang="zh-CN" altLang="zh-CN" sz="2000" b="1" dirty="0"/>
              <a:t>#include "file2.h"</a:t>
            </a:r>
            <a:endParaRPr lang="zh-CN" altLang="zh-CN" sz="2000" b="1" dirty="0"/>
          </a:p>
          <a:p>
            <a:pPr marL="0" indent="0">
              <a:lnSpc>
                <a:spcPct val="90000"/>
              </a:lnSpc>
              <a:buNone/>
            </a:pPr>
            <a:r>
              <a:rPr lang="zh-CN" altLang="zh-CN" sz="2000" b="1" dirty="0"/>
              <a:t>void sub()</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solidFill>
                  <a:srgbClr val="0070C0"/>
                </a:solidFill>
              </a:rPr>
              <a:t>S&lt;float&gt; x; </a:t>
            </a:r>
            <a:r>
              <a:rPr lang="en-US" altLang="zh-CN" sz="2000" b="1" dirty="0">
                <a:solidFill>
                  <a:srgbClr val="0070C0"/>
                </a:solidFill>
              </a:rPr>
              <a:t>   </a:t>
            </a:r>
            <a:r>
              <a:rPr lang="zh-CN" altLang="zh-CN" sz="2000" b="1" dirty="0"/>
              <a:t>//实例化S&lt;float&gt;并创建该类的一个对象x</a:t>
            </a:r>
            <a:endParaRPr lang="zh-CN" altLang="zh-CN" sz="2000" b="1" dirty="0"/>
          </a:p>
          <a:p>
            <a:pPr marL="0" indent="0">
              <a:lnSpc>
                <a:spcPct val="90000"/>
              </a:lnSpc>
              <a:buNone/>
            </a:pPr>
            <a:r>
              <a:rPr lang="zh-CN" altLang="zh-CN" sz="2000" b="1" dirty="0"/>
              <a:t>   </a:t>
            </a:r>
            <a:r>
              <a:rPr lang="en-US" altLang="zh-CN" sz="2000" b="1" dirty="0"/>
              <a:t> </a:t>
            </a:r>
            <a:r>
              <a:rPr lang="zh-CN" altLang="zh-CN" sz="2000" b="1" dirty="0"/>
              <a:t>x.f(); </a:t>
            </a:r>
            <a:r>
              <a:rPr lang="en-US" altLang="zh-CN" sz="2000" b="1" dirty="0"/>
              <a:t>             </a:t>
            </a:r>
            <a:r>
              <a:rPr lang="zh-CN" altLang="zh-CN" sz="2000" b="1" dirty="0"/>
              <a:t>//实例化void S&lt;float&gt;::f()并调用之。 </a:t>
            </a:r>
            <a:endParaRPr lang="zh-CN" altLang="zh-CN" sz="2000" b="1" dirty="0"/>
          </a:p>
          <a:p>
            <a:pPr marL="0" indent="0">
              <a:lnSpc>
                <a:spcPct val="90000"/>
              </a:lnSpc>
              <a:buNone/>
            </a:pPr>
            <a:r>
              <a:rPr lang="zh-CN" altLang="zh-CN" sz="2000" b="1" dirty="0"/>
              <a:t>}</a:t>
            </a:r>
            <a:endParaRPr lang="zh-CN" altLang="zh-CN" sz="2000" b="1" dirty="0"/>
          </a:p>
        </p:txBody>
      </p:sp>
      <p:sp>
        <p:nvSpPr>
          <p:cNvPr id="34820" name="矩形 3"/>
          <p:cNvSpPr/>
          <p:nvPr/>
        </p:nvSpPr>
        <p:spPr>
          <a:xfrm>
            <a:off x="611188" y="162397"/>
            <a:ext cx="7777162" cy="3509963"/>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34821" name="矩形 4"/>
          <p:cNvSpPr/>
          <p:nvPr/>
        </p:nvSpPr>
        <p:spPr>
          <a:xfrm>
            <a:off x="611188" y="3959697"/>
            <a:ext cx="7777162" cy="2141538"/>
          </a:xfrm>
          <a:prstGeom prst="rect">
            <a:avLst/>
          </a:prstGeom>
          <a:noFill/>
          <a:ln w="25400" cap="flat" cmpd="sng">
            <a:solidFill>
              <a:schemeClr val="accent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en-US" sz="24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p:cNvSpPr>
          <p:nvPr>
            <p:ph type="title"/>
          </p:nvPr>
        </p:nvSpPr>
        <p:spPr>
          <a:xfrm>
            <a:off x="1525588" y="357188"/>
            <a:ext cx="5832475" cy="1139825"/>
          </a:xfrm>
        </p:spPr>
        <p:txBody>
          <a:bodyPr vert="horz" wrap="square" lIns="91440" tIns="45720" rIns="91440" bIns="45720" anchor="ctr" anchorCtr="0"/>
          <a:lstStyle/>
          <a:p>
            <a:r>
              <a:rPr lang="en-US" altLang="zh-CN" b="1" dirty="0"/>
              <a:t>8.1 </a:t>
            </a:r>
            <a:r>
              <a:rPr lang="zh-CN" altLang="en-US" b="1" dirty="0"/>
              <a:t>类属的概念</a:t>
            </a:r>
            <a:endParaRPr lang="zh-CN" altLang="en-US" b="1" dirty="0"/>
          </a:p>
        </p:txBody>
      </p:sp>
      <p:sp>
        <p:nvSpPr>
          <p:cNvPr id="6147" name="Rectangle 3"/>
          <p:cNvSpPr>
            <a:spLocks noGrp="1" noChangeArrowheads="1"/>
          </p:cNvSpPr>
          <p:nvPr>
            <p:ph type="body" idx="1"/>
          </p:nvPr>
        </p:nvSpPr>
        <p:spPr>
          <a:xfrm>
            <a:off x="357188" y="1988840"/>
            <a:ext cx="8435975" cy="4165600"/>
          </a:xfrm>
        </p:spPr>
        <p:txBody>
          <a:bodyPr vert="horz" wrap="square" lIns="91440" tIns="45720" rIns="91440" bIns="45720" numCol="1" anchor="t" anchorCtr="0" compatLnSpc="1"/>
          <a:lstStyle/>
          <a:p>
            <a:pPr marL="269875" marR="0" lvl="0" indent="-269875" algn="l" defTabSz="914400" rtl="0" eaLnBrk="0" fontAlgn="base" latinLnBrk="0" hangingPunct="0">
              <a:lnSpc>
                <a:spcPct val="80000"/>
              </a:lnSpc>
              <a:spcBef>
                <a:spcPct val="20000"/>
              </a:spcBef>
              <a:spcAft>
                <a:spcPts val="120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chemeClr val="tx2"/>
                </a:solidFill>
                <a:effectLst/>
                <a:uLnTx/>
                <a:uFillTx/>
                <a:latin typeface="+mn-lt"/>
                <a:ea typeface="+mn-ea"/>
                <a:cs typeface="+mn-cs"/>
              </a:rPr>
              <a:t>在程序设计中，经常需要用到</a:t>
            </a:r>
            <a:r>
              <a:rPr kumimoji="0" lang="zh-CN" altLang="zh-CN" sz="28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功能</a:t>
            </a:r>
            <a:r>
              <a:rPr kumimoji="0" lang="zh-CN" altLang="en-US" sz="28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基本</a:t>
            </a:r>
            <a:r>
              <a:rPr kumimoji="0" lang="zh-CN" altLang="zh-CN" sz="28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相同</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的程序实体，但它们所涉及的</a:t>
            </a:r>
            <a:r>
              <a:rPr kumimoji="0" lang="zh-CN" altLang="zh-CN" sz="2800" b="1"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数据类型不同</a:t>
            </a:r>
            <a:r>
              <a:rPr kumimoji="0" lang="zh-CN" altLang="en-US" sz="2800" b="1" i="0" u="none" strike="noStrike" kern="0" cap="none" spc="0" normalizeH="0" baseline="0" noProof="0" dirty="0">
                <a:ln>
                  <a:noFill/>
                </a:ln>
                <a:solidFill>
                  <a:schemeClr val="tx2"/>
                </a:solidFill>
                <a:effectLst/>
                <a:uLnTx/>
                <a:uFillTx/>
                <a:latin typeface="+mn-ea"/>
                <a:ea typeface="+mn-ea"/>
                <a:cs typeface="+mn-cs"/>
              </a:rPr>
              <a:t>，例如：</a:t>
            </a:r>
            <a:endParaRPr kumimoji="0" lang="zh-CN" altLang="zh-CN" sz="2800" b="1" i="0" u="none" strike="noStrike" kern="0" cap="none" spc="0" normalizeH="0" baseline="0" noProof="0" dirty="0">
              <a:ln>
                <a:noFill/>
              </a:ln>
              <a:solidFill>
                <a:schemeClr val="tx2"/>
              </a:solidFill>
              <a:effectLst/>
              <a:uLnTx/>
              <a:uFillTx/>
              <a:latin typeface="+mn-ea"/>
              <a:ea typeface="+mn-ea"/>
              <a:cs typeface="+mn-cs"/>
            </a:endParaRPr>
          </a:p>
          <a:p>
            <a:pPr marL="828675" marR="0" lvl="1" indent="-285750"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dirty="0">
                <a:ln>
                  <a:noFill/>
                </a:ln>
                <a:solidFill>
                  <a:srgbClr val="0070C0"/>
                </a:solidFill>
                <a:effectLst/>
                <a:uLnTx/>
                <a:uFillTx/>
                <a:latin typeface="+mn-lt"/>
                <a:ea typeface="+mn-ea"/>
              </a:rPr>
              <a:t>对不同元素类型的数组进行排序的函数：</a:t>
            </a:r>
            <a:endParaRPr kumimoji="0" lang="en-US" altLang="zh-CN" sz="2400" b="1" i="0" u="none" strike="noStrike" kern="0" cap="none" spc="0" normalizeH="0" baseline="0" noProof="0" dirty="0">
              <a:ln>
                <a:noFill/>
              </a:ln>
              <a:solidFill>
                <a:srgbClr val="0070C0"/>
              </a:solidFill>
              <a:effectLst/>
              <a:uLnTx/>
              <a:uFillTx/>
              <a:latin typeface="+mn-lt"/>
              <a:ea typeface="+mn-ea"/>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void int_sort(int x[],</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int num);</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void double_sort(double x[],</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int num);</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void A_sort(A x[],</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int num);</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endParaRPr kumimoji="0" lang="zh-CN" altLang="zh-CN" sz="8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828675" marR="0" lvl="1" indent="-285750"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dirty="0">
                <a:ln>
                  <a:noFill/>
                </a:ln>
                <a:solidFill>
                  <a:srgbClr val="0070C0"/>
                </a:solidFill>
                <a:effectLst/>
                <a:uLnTx/>
                <a:uFillTx/>
                <a:latin typeface="+mn-lt"/>
                <a:ea typeface="+mn-ea"/>
              </a:rPr>
              <a:t>存放不同类型元素的栈</a:t>
            </a:r>
            <a:endParaRPr kumimoji="0" lang="en-US" altLang="zh-CN" sz="2400" b="1" i="0" u="none" strike="noStrike" kern="0" cap="none" spc="0" normalizeH="0" baseline="0" noProof="0" dirty="0">
              <a:ln>
                <a:noFill/>
              </a:ln>
              <a:solidFill>
                <a:srgbClr val="0070C0"/>
              </a:solidFill>
              <a:effectLst/>
              <a:uLnTx/>
              <a:uFillTx/>
              <a:latin typeface="+mn-lt"/>
              <a:ea typeface="+mn-ea"/>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class IntStack</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class DoubleStack</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942975" marR="0" lvl="2" indent="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None/>
              <a:defRPr/>
            </a:pP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class A</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s</a:t>
            </a:r>
            <a:r>
              <a:rPr kumimoji="0" lang="zh-CN"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tack</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269875" marR="0" lvl="0" indent="-269875"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None/>
              <a:defRPr/>
            </a:pPr>
            <a:endParaRPr kumimoji="0" lang="en-US" altLang="zh-CN" sz="1800" b="1" i="0" u="none" strike="noStrike" kern="0" cap="none" spc="0" normalizeH="0" baseline="0" noProof="0" dirty="0">
              <a:ln>
                <a:noFill/>
              </a:ln>
              <a:solidFill>
                <a:schemeClr val="tx2"/>
              </a:solidFill>
              <a:effectLst/>
              <a:uLnTx/>
              <a:uFillTx/>
              <a:latin typeface="+mn-lt"/>
              <a:ea typeface="+mn-ea"/>
              <a:cs typeface="+mn-cs"/>
            </a:endParaRPr>
          </a:p>
          <a:p>
            <a:pPr marL="342900" marR="0" lvl="0" indent="-342900" algn="ctr"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Ø"/>
              <a:defRPr/>
            </a:pPr>
            <a:r>
              <a:rPr kumimoji="0" lang="zh-CN" altLang="en-US" sz="1800" b="1" i="0" u="none" strike="noStrike" kern="0" cap="none" spc="0" normalizeH="0" baseline="0" noProof="0" dirty="0">
                <a:ln>
                  <a:noFill/>
                </a:ln>
                <a:solidFill>
                  <a:srgbClr val="0000FF"/>
                </a:solidFill>
                <a:effectLst/>
                <a:uLnTx/>
                <a:uFillTx/>
                <a:latin typeface="楷体" panose="02010609060101010101" pitchFamily="49" charset="-122"/>
                <a:ea typeface="楷体" panose="02010609060101010101" pitchFamily="49" charset="-122"/>
                <a:cs typeface="+mn-cs"/>
              </a:rPr>
              <a:t>对于上面的函数和类，如果能用一个函数和类来描述，则会</a:t>
            </a:r>
            <a:r>
              <a:rPr kumimoji="0" lang="zh-CN" altLang="en-US" sz="1800" b="1" i="0" u="none" strike="noStrike" kern="0" cap="none" spc="0" normalizeH="0" baseline="0" noProof="0" dirty="0">
                <a:ln>
                  <a:noFill/>
                </a:ln>
                <a:solidFill>
                  <a:srgbClr val="0000FF"/>
                </a:solidFill>
                <a:effectLst/>
                <a:highlight>
                  <a:srgbClr val="FFFF00"/>
                </a:highlight>
                <a:uLnTx/>
                <a:uFillTx/>
                <a:latin typeface="楷体" panose="02010609060101010101" pitchFamily="49" charset="-122"/>
                <a:ea typeface="楷体" panose="02010609060101010101" pitchFamily="49" charset="-122"/>
                <a:cs typeface="+mn-cs"/>
              </a:rPr>
              <a:t>实现代码的复用</a:t>
            </a:r>
            <a:endParaRPr kumimoji="0" lang="zh-CN" altLang="en-US" sz="1800" b="1" i="0" u="none" strike="noStrike" kern="0" cap="none" spc="0" normalizeH="0" baseline="0" noProof="0" dirty="0">
              <a:ln>
                <a:noFill/>
              </a:ln>
              <a:solidFill>
                <a:srgbClr val="0000FF"/>
              </a:solidFill>
              <a:effectLst/>
              <a:highlight>
                <a:srgbClr val="FFFF00"/>
              </a:highlight>
              <a:uLnTx/>
              <a:uFillTx/>
              <a:latin typeface="楷体" panose="02010609060101010101" pitchFamily="49" charset="-122"/>
              <a:ea typeface="楷体" panose="02010609060101010101"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p:cNvSpPr>
          <p:nvPr>
            <p:ph type="title"/>
          </p:nvPr>
        </p:nvSpPr>
        <p:spPr>
          <a:xfrm>
            <a:off x="1598613" y="357188"/>
            <a:ext cx="4759325" cy="1139825"/>
          </a:xfrm>
        </p:spPr>
        <p:txBody>
          <a:bodyPr vert="horz" wrap="square" lIns="91440" tIns="45720" rIns="91440" bIns="45720" anchor="ctr" anchorCtr="0"/>
          <a:lstStyle/>
          <a:p>
            <a:r>
              <a:rPr lang="zh-CN" altLang="zh-CN" b="1" dirty="0"/>
              <a:t>主要内容</a:t>
            </a:r>
            <a:endParaRPr lang="zh-CN" altLang="zh-CN" b="1" dirty="0"/>
          </a:p>
        </p:txBody>
      </p:sp>
      <p:sp>
        <p:nvSpPr>
          <p:cNvPr id="35843" name="Rectangle 3"/>
          <p:cNvSpPr>
            <a:spLocks noGrp="1"/>
          </p:cNvSpPr>
          <p:nvPr>
            <p:ph type="body"/>
          </p:nvPr>
        </p:nvSpPr>
        <p:spPr>
          <a:xfrm>
            <a:off x="1187450" y="2565400"/>
            <a:ext cx="4916488" cy="1720850"/>
          </a:xfrm>
        </p:spPr>
        <p:txBody>
          <a:bodyPr vert="horz" wrap="square" lIns="91440" tIns="45720" rIns="91440" bIns="45720" anchor="t" anchorCtr="0"/>
          <a:lstStyle/>
          <a:p>
            <a:pPr>
              <a:buNone/>
            </a:pPr>
            <a:r>
              <a:rPr lang="en-US" altLang="zh-CN" sz="2800" b="1" dirty="0"/>
              <a:t>8.1 </a:t>
            </a:r>
            <a:r>
              <a:rPr lang="zh-CN" altLang="zh-CN" sz="2800" b="1" dirty="0"/>
              <a:t>类属的概念</a:t>
            </a:r>
            <a:endParaRPr lang="zh-CN" altLang="zh-CN" sz="2800" b="1" dirty="0"/>
          </a:p>
          <a:p>
            <a:pPr>
              <a:buNone/>
            </a:pPr>
            <a:r>
              <a:rPr lang="en-US" altLang="zh-CN" sz="2800" b="1" dirty="0"/>
              <a:t>8.2 </a:t>
            </a:r>
            <a:r>
              <a:rPr lang="zh-CN" altLang="zh-CN" sz="2800" b="1" dirty="0"/>
              <a:t>模板</a:t>
            </a:r>
            <a:endParaRPr lang="zh-CN" altLang="zh-CN" sz="2800" b="1" dirty="0"/>
          </a:p>
          <a:p>
            <a:pPr>
              <a:buNone/>
            </a:pPr>
            <a:r>
              <a:rPr lang="en-US" altLang="zh-CN" sz="2800" b="1" dirty="0">
                <a:solidFill>
                  <a:srgbClr val="0070C0"/>
                </a:solidFill>
              </a:rPr>
              <a:t>8.3 </a:t>
            </a:r>
            <a:r>
              <a:rPr lang="zh-CN" altLang="zh-CN" sz="2800" b="1" dirty="0">
                <a:solidFill>
                  <a:srgbClr val="0070C0"/>
                </a:solidFill>
              </a:rPr>
              <a:t>C++标准模板库</a:t>
            </a:r>
            <a:endParaRPr lang="zh-CN" altLang="zh-CN" sz="2800" b="1" dirty="0">
              <a:solidFill>
                <a:srgbClr val="0070C0"/>
              </a:solidFill>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p:cNvSpPr>
          <p:nvPr>
            <p:ph type="title"/>
          </p:nvPr>
        </p:nvSpPr>
        <p:spPr>
          <a:xfrm>
            <a:off x="1527175" y="549275"/>
            <a:ext cx="7188200" cy="723900"/>
          </a:xfrm>
        </p:spPr>
        <p:txBody>
          <a:bodyPr vert="horz" wrap="square" lIns="91440" tIns="45720" rIns="91440" bIns="45720" anchor="ctr" anchorCtr="0"/>
          <a:lstStyle/>
          <a:p>
            <a:r>
              <a:rPr lang="en-US" altLang="zh-CN" b="1" dirty="0"/>
              <a:t>8.3.1 </a:t>
            </a:r>
            <a:r>
              <a:rPr lang="zh-CN" altLang="en-US" b="1" dirty="0"/>
              <a:t>概述</a:t>
            </a:r>
            <a:endParaRPr lang="zh-CN" altLang="zh-CN" b="1" dirty="0"/>
          </a:p>
        </p:txBody>
      </p:sp>
      <p:sp>
        <p:nvSpPr>
          <p:cNvPr id="36867" name="Rectangle 3"/>
          <p:cNvSpPr>
            <a:spLocks noGrp="1" noChangeArrowheads="1"/>
          </p:cNvSpPr>
          <p:nvPr>
            <p:ph type="body" idx="1"/>
          </p:nvPr>
        </p:nvSpPr>
        <p:spPr>
          <a:xfrm>
            <a:off x="358775" y="2133600"/>
            <a:ext cx="8461375" cy="3486150"/>
          </a:xfrm>
        </p:spPr>
        <p:txBody>
          <a:bodyPr vert="horz" wrap="square" lIns="91440" tIns="45720" rIns="91440" bIns="45720" numCol="1" anchor="t" anchorCtr="0" compatLnSpc="1"/>
          <a:lstStyle/>
          <a:p>
            <a:pPr marL="357505" marR="0" lvl="0" indent="-357505"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a:ln>
                  <a:noFill/>
                </a:ln>
                <a:solidFill>
                  <a:schemeClr val="tx2"/>
                </a:solidFill>
                <a:effectLst/>
                <a:uLnTx/>
                <a:uFillTx/>
                <a:latin typeface="+mn-lt"/>
                <a:ea typeface="+mn-ea"/>
                <a:cs typeface="+mn-cs"/>
              </a:rPr>
              <a:t>C++标准库提供</a:t>
            </a:r>
            <a:r>
              <a:rPr kumimoji="0" lang="zh-CN" altLang="en-US" sz="2800" b="1" i="0" u="none" strike="noStrike" kern="0" cap="none" spc="0" normalizeH="0" baseline="0" noProof="0">
                <a:ln>
                  <a:noFill/>
                </a:ln>
                <a:solidFill>
                  <a:schemeClr val="tx2"/>
                </a:solidFill>
                <a:effectLst/>
                <a:uLnTx/>
                <a:uFillTx/>
                <a:latin typeface="+mn-lt"/>
                <a:ea typeface="+mn-ea"/>
                <a:cs typeface="+mn-cs"/>
              </a:rPr>
              <a:t>了</a:t>
            </a:r>
            <a:r>
              <a:rPr kumimoji="0" lang="zh-CN" altLang="zh-CN" sz="2800" b="1" i="0" u="none" strike="noStrike" kern="0" cap="none" spc="0" normalizeH="0" baseline="0" noProof="0">
                <a:ln>
                  <a:noFill/>
                </a:ln>
                <a:solidFill>
                  <a:schemeClr val="tx2"/>
                </a:solidFill>
                <a:effectLst/>
                <a:uLnTx/>
                <a:uFillTx/>
                <a:latin typeface="+mn-lt"/>
                <a:ea typeface="+mn-ea"/>
                <a:cs typeface="+mn-cs"/>
              </a:rPr>
              <a:t>功能强的</a:t>
            </a:r>
            <a:r>
              <a:rPr kumimoji="0" lang="zh-CN" altLang="zh-CN" sz="2800" b="1" i="0" u="none" strike="noStrike" kern="0" cap="none" spc="0" normalizeH="0" baseline="0" noProof="0">
                <a:ln>
                  <a:noFill/>
                </a:ln>
                <a:solidFill>
                  <a:srgbClr val="FF0000"/>
                </a:solidFill>
                <a:effectLst/>
                <a:uLnTx/>
                <a:uFillTx/>
                <a:latin typeface="+mn-lt"/>
                <a:ea typeface="+mn-ea"/>
                <a:cs typeface="+mn-cs"/>
              </a:rPr>
              <a:t>标准模板库</a:t>
            </a:r>
            <a:endParaRPr kumimoji="0" lang="en-US" altLang="zh-CN" sz="2800" b="1" i="0" u="none" strike="noStrike" kern="0" cap="none" spc="0" normalizeH="0" baseline="0" noProof="0">
              <a:ln>
                <a:noFill/>
              </a:ln>
              <a:solidFill>
                <a:srgbClr val="FF0000"/>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a:ln>
                  <a:noFill/>
                </a:ln>
                <a:solidFill>
                  <a:srgbClr val="FF0000"/>
                </a:solidFill>
                <a:effectLst/>
                <a:uLnTx/>
                <a:uFillTx/>
                <a:latin typeface="+mn-lt"/>
                <a:ea typeface="+mn-ea"/>
                <a:cs typeface="+mn-cs"/>
              </a:rPr>
              <a:t>        </a:t>
            </a:r>
            <a:r>
              <a:rPr kumimoji="0" lang="zh-CN" altLang="zh-CN" sz="2400" b="1" i="0" u="none" strike="noStrike" kern="0" cap="none" spc="0" normalizeH="0" baseline="0" noProof="0">
                <a:ln>
                  <a:noFill/>
                </a:ln>
                <a:solidFill>
                  <a:srgbClr val="FF0000"/>
                </a:solidFill>
                <a:effectLst/>
                <a:uLnTx/>
                <a:uFillTx/>
                <a:latin typeface="+mn-lt"/>
                <a:ea typeface="+mn-ea"/>
                <a:cs typeface="+mn-cs"/>
              </a:rPr>
              <a:t>（Standard Template Library，简称STL</a:t>
            </a:r>
            <a:r>
              <a:rPr kumimoji="0" lang="zh-CN" altLang="zh-CN" sz="2400" b="1" i="0" u="none" strike="noStrike" kern="0" cap="none" spc="0" normalizeH="0" baseline="0" noProof="0">
                <a:ln>
                  <a:noFill/>
                </a:ln>
                <a:solidFill>
                  <a:schemeClr val="tx2"/>
                </a:solidFill>
                <a:effectLst/>
                <a:uLnTx/>
                <a:uFillTx/>
                <a:latin typeface="+mn-lt"/>
                <a:ea typeface="+mn-ea"/>
                <a:cs typeface="+mn-cs"/>
              </a:rPr>
              <a:t>） </a:t>
            </a:r>
            <a:endParaRPr kumimoji="0" lang="zh-CN" altLang="zh-CN" sz="2400" b="1" i="0" u="none" strike="noStrike" kern="0" cap="none" spc="0" normalizeH="0" baseline="0" noProof="0">
              <a:ln>
                <a:noFill/>
              </a:ln>
              <a:solidFill>
                <a:schemeClr val="tx2"/>
              </a:solidFill>
              <a:effectLst/>
              <a:uLnTx/>
              <a:uFillTx/>
              <a:latin typeface="+mn-lt"/>
              <a:ea typeface="+mn-ea"/>
              <a:cs typeface="+mn-cs"/>
            </a:endParaRPr>
          </a:p>
          <a:p>
            <a:pPr marL="828675"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a:ln>
                  <a:noFill/>
                </a:ln>
                <a:solidFill>
                  <a:srgbClr val="0070C0"/>
                </a:solidFill>
                <a:effectLst/>
                <a:uLnTx/>
                <a:uFillTx/>
                <a:latin typeface="+mn-lt"/>
                <a:ea typeface="+mn-ea"/>
              </a:rPr>
              <a:t>容器类模板</a:t>
            </a:r>
            <a:r>
              <a:rPr kumimoji="0" lang="zh-CN" altLang="en-US" sz="2400" b="1" i="0" u="none" strike="noStrike" kern="0" cap="none" spc="0" normalizeH="0" baseline="0" noProof="0">
                <a:ln>
                  <a:noFill/>
                </a:ln>
                <a:solidFill>
                  <a:srgbClr val="0070C0"/>
                </a:solidFill>
                <a:effectLst/>
                <a:uLnTx/>
                <a:uFillTx/>
                <a:latin typeface="+mn-lt"/>
                <a:ea typeface="+mn-ea"/>
              </a:rPr>
              <a:t>：</a:t>
            </a:r>
            <a:r>
              <a:rPr kumimoji="0" lang="zh-CN" altLang="zh-CN" sz="2400" b="1" i="0" u="none" strike="noStrike" kern="0" cap="none" spc="0" normalizeH="0" baseline="0" noProof="0">
                <a:ln>
                  <a:noFill/>
                </a:ln>
                <a:solidFill>
                  <a:schemeClr val="tx2"/>
                </a:solidFill>
                <a:effectLst/>
                <a:uLnTx/>
                <a:uFillTx/>
                <a:latin typeface="+mn-lt"/>
                <a:ea typeface="+mn-ea"/>
              </a:rPr>
              <a:t>用于存储数据元素</a:t>
            </a:r>
            <a:r>
              <a:rPr kumimoji="0" lang="zh-CN" altLang="en-US" sz="2400" b="1" i="0" u="none" strike="noStrike" kern="0" cap="none" spc="0" normalizeH="0" baseline="0" noProof="0">
                <a:ln>
                  <a:noFill/>
                </a:ln>
                <a:solidFill>
                  <a:schemeClr val="tx2"/>
                </a:solidFill>
                <a:effectLst/>
                <a:uLnTx/>
                <a:uFillTx/>
                <a:latin typeface="+mn-lt"/>
                <a:ea typeface="+mn-ea"/>
              </a:rPr>
              <a:t>、并提供了相应的操作</a:t>
            </a:r>
            <a:endParaRPr kumimoji="0" lang="en-US" altLang="zh-CN" sz="2400" b="1" i="0" u="none" strike="noStrike" kern="0" cap="none" spc="0" normalizeH="0" baseline="0" noProof="0">
              <a:ln>
                <a:noFill/>
              </a:ln>
              <a:solidFill>
                <a:schemeClr val="tx2"/>
              </a:solidFill>
              <a:effectLst/>
              <a:uLnTx/>
              <a:uFillTx/>
              <a:latin typeface="+mn-lt"/>
              <a:ea typeface="+mn-ea"/>
            </a:endParaRPr>
          </a:p>
          <a:p>
            <a:pPr marL="542925" marR="0" lvl="1"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a:ln>
                  <a:noFill/>
                </a:ln>
                <a:solidFill>
                  <a:schemeClr val="tx2"/>
                </a:solidFill>
                <a:effectLst/>
                <a:uLnTx/>
                <a:uFillTx/>
                <a:latin typeface="+mn-lt"/>
                <a:ea typeface="+mn-ea"/>
              </a:rPr>
              <a:t>  </a:t>
            </a:r>
            <a:r>
              <a:rPr kumimoji="0" lang="zh-CN" altLang="zh-CN" sz="2400" b="1" i="0" u="none" strike="noStrike" kern="0" cap="none" spc="0" normalizeH="0" baseline="0" noProof="0">
                <a:ln>
                  <a:noFill/>
                </a:ln>
                <a:solidFill>
                  <a:schemeClr val="tx2"/>
                </a:solidFill>
                <a:effectLst/>
                <a:uLnTx/>
                <a:uFillTx/>
                <a:latin typeface="+mn-lt"/>
                <a:ea typeface="+mn-ea"/>
              </a:rPr>
              <a:t>（集合类模板、栈模板等）</a:t>
            </a:r>
            <a:endParaRPr kumimoji="0" lang="zh-CN" altLang="zh-CN" sz="2400" b="1" i="0" u="none" strike="noStrike" kern="0" cap="none" spc="0" normalizeH="0" baseline="0" noProof="0">
              <a:ln>
                <a:noFill/>
              </a:ln>
              <a:solidFill>
                <a:schemeClr val="tx2"/>
              </a:solidFill>
              <a:effectLst/>
              <a:uLnTx/>
              <a:uFillTx/>
              <a:latin typeface="+mn-lt"/>
              <a:ea typeface="+mn-ea"/>
            </a:endParaRPr>
          </a:p>
          <a:p>
            <a:pPr marL="828675"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a:ln>
                  <a:noFill/>
                </a:ln>
                <a:solidFill>
                  <a:srgbClr val="0070C0"/>
                </a:solidFill>
                <a:effectLst/>
                <a:uLnTx/>
                <a:uFillTx/>
                <a:latin typeface="+mn-lt"/>
                <a:ea typeface="+mn-ea"/>
              </a:rPr>
              <a:t>迭代器类模板</a:t>
            </a:r>
            <a:r>
              <a:rPr kumimoji="0" lang="zh-CN" altLang="en-US" sz="2400" b="1" i="0" u="none" strike="noStrike" kern="0" cap="none" spc="0" normalizeH="0" baseline="0" noProof="0">
                <a:ln>
                  <a:noFill/>
                </a:ln>
                <a:solidFill>
                  <a:srgbClr val="0070C0"/>
                </a:solidFill>
                <a:effectLst/>
                <a:uLnTx/>
                <a:uFillTx/>
                <a:latin typeface="+mn-lt"/>
                <a:ea typeface="+mn-ea"/>
              </a:rPr>
              <a:t>：</a:t>
            </a:r>
            <a:r>
              <a:rPr kumimoji="0" lang="zh-CN" altLang="zh-CN" sz="2400" b="1" i="0" u="none" strike="noStrike" kern="0" cap="none" spc="0" normalizeH="0" baseline="0" noProof="0">
                <a:ln>
                  <a:noFill/>
                </a:ln>
                <a:solidFill>
                  <a:schemeClr val="tx2"/>
                </a:solidFill>
                <a:effectLst/>
                <a:uLnTx/>
                <a:uFillTx/>
                <a:latin typeface="+mn-lt"/>
                <a:ea typeface="+mn-ea"/>
              </a:rPr>
              <a:t>实现了</a:t>
            </a:r>
            <a:r>
              <a:rPr kumimoji="0" lang="zh-CN" altLang="en-US" sz="2400" b="1" i="0" u="none" strike="noStrike" kern="0" cap="none" spc="0" normalizeH="0" baseline="0" noProof="0">
                <a:ln>
                  <a:noFill/>
                </a:ln>
                <a:solidFill>
                  <a:srgbClr val="0000FF"/>
                </a:solidFill>
                <a:effectLst/>
                <a:uLnTx/>
                <a:uFillTx/>
                <a:latin typeface="楷体" panose="02010609060101010101" pitchFamily="49" charset="-122"/>
                <a:ea typeface="楷体" panose="02010609060101010101" pitchFamily="49" charset="-122"/>
              </a:rPr>
              <a:t>智能</a:t>
            </a:r>
            <a:r>
              <a:rPr kumimoji="0" lang="zh-CN" altLang="zh-CN" sz="2400" b="1" i="0" u="none" strike="noStrike" kern="0" cap="none" spc="0" normalizeH="0" baseline="0" noProof="0">
                <a:ln>
                  <a:noFill/>
                </a:ln>
                <a:solidFill>
                  <a:srgbClr val="0000FF"/>
                </a:solidFill>
                <a:effectLst/>
                <a:uLnTx/>
                <a:uFillTx/>
                <a:latin typeface="楷体" panose="02010609060101010101" pitchFamily="49" charset="-122"/>
                <a:ea typeface="楷体" panose="02010609060101010101" pitchFamily="49" charset="-122"/>
              </a:rPr>
              <a:t>指针</a:t>
            </a:r>
            <a:r>
              <a:rPr kumimoji="0" lang="zh-CN" altLang="en-US" sz="2400" b="1" i="0" u="none" strike="noStrike" kern="0" cap="none" spc="0" normalizeH="0" baseline="0" noProof="0">
                <a:ln>
                  <a:noFill/>
                </a:ln>
                <a:solidFill>
                  <a:schemeClr val="tx2"/>
                </a:solidFill>
                <a:effectLst/>
                <a:uLnTx/>
                <a:uFillTx/>
                <a:latin typeface="+mn-lt"/>
                <a:ea typeface="+mn-ea"/>
              </a:rPr>
              <a:t>的</a:t>
            </a:r>
            <a:r>
              <a:rPr kumimoji="0" lang="zh-CN" altLang="zh-CN" sz="2400" b="1" i="0" u="none" strike="noStrike" kern="0" cap="none" spc="0" normalizeH="0" baseline="0" noProof="0">
                <a:ln>
                  <a:noFill/>
                </a:ln>
                <a:solidFill>
                  <a:schemeClr val="tx2"/>
                </a:solidFill>
                <a:effectLst/>
                <a:uLnTx/>
                <a:uFillTx/>
                <a:latin typeface="+mn-lt"/>
                <a:ea typeface="+mn-ea"/>
              </a:rPr>
              <a:t>功能，用于对容器中的数据元素进行遍历和访问</a:t>
            </a:r>
            <a:endParaRPr kumimoji="0" lang="en-US" altLang="zh-CN" sz="2400" b="1" i="0" u="none" strike="noStrike" kern="0" cap="none" spc="0" normalizeH="0" baseline="0" noProof="0">
              <a:ln>
                <a:noFill/>
              </a:ln>
              <a:solidFill>
                <a:schemeClr val="tx2"/>
              </a:solidFill>
              <a:effectLst/>
              <a:uLnTx/>
              <a:uFillTx/>
              <a:latin typeface="+mn-lt"/>
              <a:ea typeface="+mn-ea"/>
            </a:endParaRPr>
          </a:p>
          <a:p>
            <a:pPr marL="828675"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a:ln>
                  <a:noFill/>
                </a:ln>
                <a:solidFill>
                  <a:srgbClr val="0070C0"/>
                </a:solidFill>
                <a:effectLst/>
                <a:uLnTx/>
                <a:uFillTx/>
                <a:latin typeface="+mn-lt"/>
                <a:ea typeface="+mn-ea"/>
              </a:rPr>
              <a:t>算法模板</a:t>
            </a:r>
            <a:r>
              <a:rPr kumimoji="0" lang="zh-CN" altLang="en-US" sz="2400" b="1" i="0" u="none" strike="noStrike" kern="0" cap="none" spc="0" normalizeH="0" baseline="0" noProof="0">
                <a:ln>
                  <a:noFill/>
                </a:ln>
                <a:solidFill>
                  <a:srgbClr val="0070C0"/>
                </a:solidFill>
                <a:effectLst/>
                <a:uLnTx/>
                <a:uFillTx/>
                <a:latin typeface="+mn-lt"/>
                <a:ea typeface="+mn-ea"/>
              </a:rPr>
              <a:t>：</a:t>
            </a:r>
            <a:r>
              <a:rPr kumimoji="0" lang="zh-CN" altLang="zh-CN" sz="2400" b="1" i="0" u="none" strike="noStrike" kern="0" cap="none" spc="0" normalizeH="0" baseline="0" noProof="0">
                <a:ln>
                  <a:noFill/>
                </a:ln>
                <a:solidFill>
                  <a:schemeClr val="tx2"/>
                </a:solidFill>
                <a:effectLst/>
                <a:uLnTx/>
                <a:uFillTx/>
                <a:latin typeface="+mn-lt"/>
                <a:ea typeface="+mn-ea"/>
              </a:rPr>
              <a:t>用于对容器进行操作 （排序函数模板、查找函数模板等） </a:t>
            </a:r>
            <a:endParaRPr kumimoji="0" lang="zh-CN" altLang="zh-CN" sz="2400" b="1" i="0" u="none" strike="noStrike" kern="0" cap="none" spc="0" normalizeH="0" baseline="0" noProof="0">
              <a:ln>
                <a:noFill/>
              </a:ln>
              <a:solidFill>
                <a:schemeClr val="tx2"/>
              </a:solidFill>
              <a:effectLst/>
              <a:uLnTx/>
              <a:uFillTx/>
              <a:latin typeface="+mn-lt"/>
              <a:ea typeface="+mn-ea"/>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p:nvPr/>
        </p:nvSpPr>
        <p:spPr>
          <a:xfrm>
            <a:off x="5148064" y="3872390"/>
            <a:ext cx="2087563" cy="1655763"/>
          </a:xfrm>
          <a:prstGeom prst="rect">
            <a:avLst/>
          </a:prstGeom>
          <a:solidFill>
            <a:schemeClr val="bg1"/>
          </a:solidFill>
          <a:ln w="9525">
            <a:noFill/>
          </a:ln>
        </p:spPr>
        <p:txBody>
          <a:bodyPr wrap="none" anchor="ctr" anchorCtr="0"/>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zh-CN" sz="2400" b="1" dirty="0"/>
          </a:p>
        </p:txBody>
      </p:sp>
      <p:sp>
        <p:nvSpPr>
          <p:cNvPr id="39939" name="Rectangle 2"/>
          <p:cNvSpPr>
            <a:spLocks noGrp="1"/>
          </p:cNvSpPr>
          <p:nvPr>
            <p:ph type="body"/>
          </p:nvPr>
        </p:nvSpPr>
        <p:spPr>
          <a:xfrm>
            <a:off x="571500" y="93687"/>
            <a:ext cx="7572375" cy="6143625"/>
          </a:xfrm>
          <a:solidFill>
            <a:schemeClr val="accent2"/>
          </a:solidFill>
        </p:spPr>
        <p:txBody>
          <a:bodyPr vert="horz" wrap="square" lIns="91440" tIns="45720" rIns="91440" bIns="45720" anchor="t" anchorCtr="0"/>
          <a:lstStyle/>
          <a:p>
            <a:pPr>
              <a:lnSpc>
                <a:spcPct val="90000"/>
              </a:lnSpc>
              <a:buNone/>
            </a:pPr>
            <a:r>
              <a:rPr lang="zh-CN" altLang="zh-CN" sz="2000" b="1" dirty="0">
                <a:solidFill>
                  <a:srgbClr val="0070C0"/>
                </a:solidFill>
              </a:rPr>
              <a:t>#include &lt;iostream&gt;</a:t>
            </a:r>
            <a:endParaRPr lang="zh-CN" altLang="zh-CN" sz="2000" b="1" dirty="0">
              <a:solidFill>
                <a:srgbClr val="0070C0"/>
              </a:solidFill>
            </a:endParaRPr>
          </a:p>
          <a:p>
            <a:pPr>
              <a:lnSpc>
                <a:spcPct val="90000"/>
              </a:lnSpc>
              <a:buNone/>
            </a:pPr>
            <a:r>
              <a:rPr lang="zh-CN" altLang="zh-CN" sz="2000" b="1" dirty="0">
                <a:solidFill>
                  <a:srgbClr val="0070C0"/>
                </a:solidFill>
              </a:rPr>
              <a:t>#include &lt;vector&gt;</a:t>
            </a:r>
            <a:r>
              <a:rPr lang="en-US" altLang="zh-CN" sz="2000" b="1" dirty="0">
                <a:solidFill>
                  <a:srgbClr val="0070C0"/>
                </a:solidFill>
              </a:rPr>
              <a:t>         </a:t>
            </a:r>
            <a:r>
              <a:rPr lang="en-US" altLang="zh-CN" sz="2000" b="1" dirty="0"/>
              <a:t>//vector</a:t>
            </a:r>
            <a:r>
              <a:rPr lang="zh-CN" altLang="en-US" sz="2000" b="1" dirty="0"/>
              <a:t>容器的头文件</a:t>
            </a:r>
            <a:endParaRPr lang="zh-CN" altLang="zh-CN" sz="2000" b="1" dirty="0"/>
          </a:p>
          <a:p>
            <a:pPr>
              <a:lnSpc>
                <a:spcPct val="90000"/>
              </a:lnSpc>
              <a:buNone/>
            </a:pPr>
            <a:r>
              <a:rPr lang="zh-CN" altLang="zh-CN" sz="2000" b="1" dirty="0">
                <a:solidFill>
                  <a:srgbClr val="0070C0"/>
                </a:solidFill>
              </a:rPr>
              <a:t>#include &lt;algorithm&gt;</a:t>
            </a:r>
            <a:r>
              <a:rPr lang="en-US" altLang="zh-CN" sz="2000" b="1" dirty="0">
                <a:solidFill>
                  <a:srgbClr val="0070C0"/>
                </a:solidFill>
              </a:rPr>
              <a:t>    </a:t>
            </a:r>
            <a:r>
              <a:rPr lang="en-US" altLang="zh-CN" sz="2000" b="1" dirty="0"/>
              <a:t>//</a:t>
            </a:r>
            <a:r>
              <a:rPr lang="zh-CN" altLang="en-US" sz="2000" b="1" dirty="0"/>
              <a:t>其他算法的头文件</a:t>
            </a:r>
            <a:endParaRPr lang="zh-CN" altLang="zh-CN" sz="2000" b="1" dirty="0"/>
          </a:p>
          <a:p>
            <a:pPr>
              <a:lnSpc>
                <a:spcPct val="90000"/>
              </a:lnSpc>
              <a:buNone/>
            </a:pPr>
            <a:r>
              <a:rPr lang="zh-CN" altLang="zh-CN" sz="2000" b="1" dirty="0">
                <a:solidFill>
                  <a:srgbClr val="0070C0"/>
                </a:solidFill>
              </a:rPr>
              <a:t>#include &lt;numeric&gt;</a:t>
            </a:r>
            <a:r>
              <a:rPr lang="en-US" altLang="zh-CN" sz="2000" b="1" dirty="0">
                <a:solidFill>
                  <a:srgbClr val="0070C0"/>
                </a:solidFill>
              </a:rPr>
              <a:t>      </a:t>
            </a:r>
            <a:r>
              <a:rPr lang="en-US" altLang="zh-CN" sz="2000" b="1" dirty="0"/>
              <a:t>//</a:t>
            </a:r>
            <a:r>
              <a:rPr lang="zh-CN" altLang="en-US" sz="2000" b="1" dirty="0"/>
              <a:t>算术算法的头文件</a:t>
            </a:r>
            <a:r>
              <a:rPr lang="en-US" altLang="zh-CN" sz="2000" b="1" dirty="0"/>
              <a:t>  [nju(ː)ˈmɛrɪk</a:t>
            </a:r>
            <a:endParaRPr lang="en-US" altLang="zh-CN" sz="2000" b="1" dirty="0"/>
          </a:p>
          <a:p>
            <a:pPr>
              <a:lnSpc>
                <a:spcPct val="90000"/>
              </a:lnSpc>
              <a:buNone/>
            </a:pPr>
            <a:r>
              <a:rPr lang="zh-CN" altLang="zh-CN" sz="2000" b="1" dirty="0"/>
              <a:t>using namespace std;</a:t>
            </a:r>
            <a:endParaRPr lang="zh-CN" altLang="zh-CN" sz="2000" b="1" dirty="0"/>
          </a:p>
          <a:p>
            <a:pPr>
              <a:lnSpc>
                <a:spcPct val="90000"/>
              </a:lnSpc>
              <a:buNone/>
            </a:pPr>
            <a:r>
              <a:rPr lang="zh-CN" altLang="zh-CN" sz="2000" b="1" dirty="0"/>
              <a:t>int main()</a:t>
            </a:r>
            <a:endParaRPr lang="zh-CN" altLang="zh-CN" sz="2000" b="1" dirty="0"/>
          </a:p>
          <a:p>
            <a:pPr>
              <a:lnSpc>
                <a:spcPct val="90000"/>
              </a:lnSpc>
              <a:buNone/>
            </a:pPr>
            <a:r>
              <a:rPr lang="zh-CN" altLang="zh-CN" sz="2000" b="1" dirty="0"/>
              <a:t>{	//创建容器对象v</a:t>
            </a:r>
            <a:endParaRPr lang="en-US" altLang="zh-CN" sz="2000" b="1" dirty="0"/>
          </a:p>
          <a:p>
            <a:pPr>
              <a:lnSpc>
                <a:spcPct val="90000"/>
              </a:lnSpc>
              <a:buNone/>
            </a:pPr>
            <a:r>
              <a:rPr lang="en-US" altLang="zh-CN" sz="2000" b="1" dirty="0"/>
              <a:t>     </a:t>
            </a:r>
            <a:r>
              <a:rPr lang="zh-CN" altLang="zh-CN" sz="2000" b="1" dirty="0">
                <a:solidFill>
                  <a:srgbClr val="0070C0"/>
                </a:solidFill>
              </a:rPr>
              <a:t>vector&lt;int&gt; v; </a:t>
            </a:r>
            <a:r>
              <a:rPr lang="en-US" altLang="zh-CN" sz="2000" b="1" dirty="0">
                <a:solidFill>
                  <a:srgbClr val="0070C0"/>
                </a:solidFill>
              </a:rPr>
              <a:t> </a:t>
            </a:r>
            <a:endParaRPr lang="zh-CN" altLang="zh-CN" sz="2000" b="1" dirty="0">
              <a:solidFill>
                <a:srgbClr val="0070C0"/>
              </a:solidFill>
            </a:endParaRPr>
          </a:p>
          <a:p>
            <a:pPr>
              <a:lnSpc>
                <a:spcPct val="90000"/>
              </a:lnSpc>
              <a:buNone/>
            </a:pPr>
            <a:r>
              <a:rPr lang="zh-CN" altLang="zh-CN" sz="2000" b="1" dirty="0"/>
              <a:t>	//生成容器v中的元素</a:t>
            </a:r>
            <a:endParaRPr lang="zh-CN" altLang="zh-CN" sz="2000" b="1" dirty="0"/>
          </a:p>
          <a:p>
            <a:pPr>
              <a:lnSpc>
                <a:spcPct val="90000"/>
              </a:lnSpc>
              <a:buNone/>
            </a:pPr>
            <a:r>
              <a:rPr lang="zh-CN" altLang="zh-CN" sz="2000" b="1" dirty="0"/>
              <a:t>	int x;</a:t>
            </a:r>
            <a:endParaRPr lang="zh-CN" altLang="zh-CN" sz="2000" b="1" dirty="0"/>
          </a:p>
          <a:p>
            <a:pPr>
              <a:lnSpc>
                <a:spcPct val="90000"/>
              </a:lnSpc>
              <a:buNone/>
            </a:pPr>
            <a:r>
              <a:rPr lang="zh-CN" altLang="zh-CN" sz="2000" b="1" dirty="0"/>
              <a:t>	cin &gt;&gt; x;</a:t>
            </a:r>
            <a:endParaRPr lang="zh-CN" altLang="zh-CN" sz="2000" b="1" dirty="0"/>
          </a:p>
          <a:p>
            <a:pPr>
              <a:lnSpc>
                <a:spcPct val="90000"/>
              </a:lnSpc>
              <a:buNone/>
            </a:pPr>
            <a:r>
              <a:rPr lang="zh-CN" altLang="zh-CN" sz="2000" b="1" dirty="0"/>
              <a:t>	while (x &gt; 0)</a:t>
            </a:r>
            <a:endParaRPr lang="zh-CN" altLang="zh-CN" sz="2000" b="1" dirty="0"/>
          </a:p>
          <a:p>
            <a:pPr>
              <a:lnSpc>
                <a:spcPct val="90000"/>
              </a:lnSpc>
              <a:buNone/>
            </a:pPr>
            <a:r>
              <a:rPr lang="zh-CN" altLang="zh-CN" sz="2000" b="1" dirty="0"/>
              <a:t>	{</a:t>
            </a:r>
            <a:r>
              <a:rPr lang="en-US" altLang="zh-CN" sz="2000" b="1" dirty="0"/>
              <a:t>   </a:t>
            </a:r>
            <a:r>
              <a:rPr lang="zh-CN" altLang="zh-CN" sz="2000" b="1" dirty="0"/>
              <a:t>//往容器v中增加一个元素</a:t>
            </a:r>
            <a:endParaRPr lang="en-US" altLang="zh-CN" sz="2000" b="1" dirty="0"/>
          </a:p>
          <a:p>
            <a:pPr>
              <a:lnSpc>
                <a:spcPct val="90000"/>
              </a:lnSpc>
              <a:buNone/>
            </a:pPr>
            <a:r>
              <a:rPr lang="en-US" altLang="zh-CN" sz="2000" b="1" dirty="0"/>
              <a:t>         </a:t>
            </a:r>
            <a:r>
              <a:rPr lang="zh-CN" altLang="zh-CN" sz="2000" b="1" dirty="0">
                <a:solidFill>
                  <a:srgbClr val="0070C0"/>
                </a:solidFill>
              </a:rPr>
              <a:t>v.push_back(x); </a:t>
            </a:r>
            <a:r>
              <a:rPr lang="en-US" altLang="zh-CN" sz="2000" b="1" dirty="0">
                <a:solidFill>
                  <a:srgbClr val="0070C0"/>
                </a:solidFill>
              </a:rPr>
              <a:t> </a:t>
            </a:r>
            <a:endParaRPr lang="zh-CN" altLang="zh-CN" sz="2000" b="1" dirty="0">
              <a:solidFill>
                <a:srgbClr val="0070C0"/>
              </a:solidFill>
            </a:endParaRPr>
          </a:p>
          <a:p>
            <a:pPr>
              <a:lnSpc>
                <a:spcPct val="90000"/>
              </a:lnSpc>
              <a:buNone/>
            </a:pPr>
            <a:r>
              <a:rPr lang="zh-CN" altLang="zh-CN" sz="2000" b="1" dirty="0"/>
              <a:t>	    cin &gt;&gt; x;</a:t>
            </a:r>
            <a:endParaRPr lang="zh-CN" altLang="zh-CN" sz="2000" b="1" dirty="0"/>
          </a:p>
          <a:p>
            <a:pPr>
              <a:lnSpc>
                <a:spcPct val="90000"/>
              </a:lnSpc>
              <a:buNone/>
            </a:pPr>
            <a:r>
              <a:rPr lang="zh-CN" altLang="zh-CN" sz="2000" b="1" dirty="0"/>
              <a:t>	}</a:t>
            </a:r>
            <a:endParaRPr lang="zh-CN" altLang="zh-CN" sz="2000" b="1" dirty="0"/>
          </a:p>
          <a:p>
            <a:pPr>
              <a:lnSpc>
                <a:spcPct val="90000"/>
              </a:lnSpc>
              <a:buNone/>
            </a:pPr>
            <a:r>
              <a:rPr lang="zh-CN" altLang="zh-CN" sz="2000" b="1" dirty="0"/>
              <a:t>	//创建容器v的一个迭代器it1并使其指向v中的第一个元素位置</a:t>
            </a:r>
            <a:endParaRPr lang="zh-CN" altLang="zh-CN" sz="2000" b="1" dirty="0"/>
          </a:p>
          <a:p>
            <a:pPr>
              <a:lnSpc>
                <a:spcPct val="90000"/>
              </a:lnSpc>
              <a:buNone/>
            </a:pPr>
            <a:r>
              <a:rPr lang="zh-CN" altLang="zh-CN" sz="2000" b="1" dirty="0"/>
              <a:t>	</a:t>
            </a:r>
            <a:r>
              <a:rPr lang="zh-CN" altLang="zh-CN" sz="2000" b="1" dirty="0">
                <a:solidFill>
                  <a:srgbClr val="0070C0"/>
                </a:solidFill>
              </a:rPr>
              <a:t>vector&lt;int&gt;::iterator it1 = v.begin(); </a:t>
            </a:r>
            <a:endParaRPr lang="zh-CN" altLang="zh-CN" sz="2000" b="1" dirty="0">
              <a:solidFill>
                <a:srgbClr val="0070C0"/>
              </a:solidFill>
            </a:endParaRPr>
          </a:p>
          <a:p>
            <a:pPr>
              <a:lnSpc>
                <a:spcPct val="90000"/>
              </a:lnSpc>
              <a:buNone/>
            </a:pPr>
            <a:endParaRPr lang="zh-CN" altLang="zh-CN" sz="1800" b="1" dirty="0"/>
          </a:p>
        </p:txBody>
      </p:sp>
      <p:sp>
        <p:nvSpPr>
          <p:cNvPr id="3" name="对话气泡: 矩形 2"/>
          <p:cNvSpPr/>
          <p:nvPr/>
        </p:nvSpPr>
        <p:spPr bwMode="auto">
          <a:xfrm>
            <a:off x="4716145" y="2348889"/>
            <a:ext cx="4321175" cy="2305050"/>
          </a:xfrm>
          <a:prstGeom prst="wedgeRectCallout">
            <a:avLst>
              <a:gd name="adj1" fmla="val -39106"/>
              <a:gd name="adj2" fmla="val 90837"/>
            </a:avLst>
          </a:prstGeom>
          <a:solidFill>
            <a:srgbClr val="00B0F0"/>
          </a:solidFill>
          <a:ln w="9525" cap="flat" cmpd="sng" algn="ctr">
            <a:noFill/>
            <a:prstDash val="solid"/>
            <a:round/>
            <a:headEnd type="none" w="med" len="med"/>
            <a:tailEnd type="none" w="med" len="med"/>
          </a:ln>
          <a:effectLst/>
        </p:spPr>
        <p:txBody>
          <a:body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defRPr/>
            </a:pPr>
            <a:r>
              <a:rPr kumimoji="0" lang="zh-CN" altLang="en-US" sz="20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从该条语句看出，</a:t>
            </a:r>
            <a:r>
              <a:rPr kumimoji="0" lang="en-US" altLang="zh-CN" sz="20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C++</a:t>
            </a:r>
            <a:r>
              <a:rPr kumimoji="0" lang="zh-CN" altLang="en-US" sz="20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中可以在类的内部定义“嵌套类”：</a:t>
            </a:r>
            <a:endParaRPr kumimoji="0" lang="en-US" altLang="zh-CN" sz="20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defRPr/>
            </a:pPr>
            <a:r>
              <a:rPr kumimoji="0" lang="zh-CN" altLang="en-US"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它是外部类的类型成员。</a:t>
            </a:r>
            <a:endParaRPr kumimoji="0" lang="en-US" altLang="zh-CN"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defRPr/>
            </a:pPr>
            <a:r>
              <a:rPr kumimoji="0" lang="zh-CN" altLang="en-US"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其作用域是外部类的内部。</a:t>
            </a:r>
            <a:endParaRPr kumimoji="0" lang="en-US" altLang="zh-CN"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endParaRPr>
          </a:p>
          <a:p>
            <a:pPr marL="457200" marR="0" lvl="0" indent="-457200" algn="l" defTabSz="914400" rtl="0" eaLnBrk="0" fontAlgn="base" latinLnBrk="0" hangingPunct="0">
              <a:lnSpc>
                <a:spcPct val="100000"/>
              </a:lnSpc>
              <a:spcBef>
                <a:spcPct val="0"/>
              </a:spcBef>
              <a:spcAft>
                <a:spcPct val="0"/>
              </a:spcAft>
              <a:buClrTx/>
              <a:buSzTx/>
              <a:buFont typeface="+mj-lt"/>
              <a:buAutoNum type="arabicPeriod"/>
              <a:defRPr/>
            </a:pPr>
            <a:r>
              <a:rPr kumimoji="0" lang="zh-CN" altLang="en-US"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rPr>
              <a:t>此外在函数内部也可以定义类。</a:t>
            </a:r>
            <a:endParaRPr kumimoji="0" lang="en-US" altLang="zh-CN" sz="18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defRPr/>
            </a:pPr>
            <a:endParaRPr kumimoji="0" lang="en-US" altLang="zh-CN" sz="2000" i="0" u="none" strike="noStrike" kern="1200" cap="none" spc="0" normalizeH="0" baseline="0" noProof="0">
              <a:ln>
                <a:noFill/>
              </a:ln>
              <a:solidFill>
                <a:schemeClr val="tx2"/>
              </a:solidFill>
              <a:effectLst/>
              <a:uLnTx/>
              <a:uFillTx/>
              <a:latin typeface="Arial" panose="020B0604020202020204" pitchFamily="34" charset="0"/>
              <a:ea typeface="楷体_GB2312" pitchFamily="49" charset="-122"/>
              <a:cs typeface="+mn-cs"/>
            </a:endParaRPr>
          </a:p>
          <a:p>
            <a:pPr marL="342900" marR="0" lvl="0" indent="-342900" algn="ctr" defTabSz="914400" rtl="0" eaLnBrk="0" fontAlgn="base" latinLnBrk="0" hangingPunct="0">
              <a:lnSpc>
                <a:spcPct val="100000"/>
              </a:lnSpc>
              <a:spcBef>
                <a:spcPct val="0"/>
              </a:spcBef>
              <a:spcAft>
                <a:spcPct val="0"/>
              </a:spcAft>
              <a:buClrTx/>
              <a:buSzTx/>
              <a:buFont typeface="Wingdings" panose="05000000000000000000" pitchFamily="2" charset="2"/>
              <a:buChar char="Ø"/>
              <a:defRPr/>
            </a:pPr>
            <a:r>
              <a:rPr kumimoji="0" lang="zh-CN" altLang="en-US" sz="2000" i="0" u="none" strike="noStrike" kern="1200" cap="none" spc="0" normalizeH="0" baseline="0" noProof="0">
                <a:ln>
                  <a:noFill/>
                </a:ln>
                <a:solidFill>
                  <a:schemeClr val="tx2"/>
                </a:solidFill>
                <a:effectLst>
                  <a:outerShdw blurRad="38100" dist="38100" dir="2700000" algn="tl">
                    <a:srgbClr val="000000">
                      <a:alpha val="43137"/>
                    </a:srgbClr>
                  </a:outerShdw>
                </a:effectLst>
                <a:uLnTx/>
                <a:uFillTx/>
                <a:latin typeface="Arial" panose="020B0604020202020204" pitchFamily="34" charset="0"/>
                <a:ea typeface="楷体_GB2312" pitchFamily="49" charset="-122"/>
                <a:cs typeface="+mn-cs"/>
              </a:rPr>
              <a:t>了解内容</a:t>
            </a:r>
            <a:endParaRPr kumimoji="0" lang="zh-CN" altLang="en-US" sz="2000" i="0" u="none" strike="noStrike" kern="1200" cap="none" spc="0" normalizeH="0" baseline="0" noProof="0">
              <a:ln>
                <a:noFill/>
              </a:ln>
              <a:solidFill>
                <a:schemeClr val="tx2"/>
              </a:solidFill>
              <a:effectLst>
                <a:outerShdw blurRad="38100" dist="38100" dir="2700000" algn="tl">
                  <a:srgbClr val="000000">
                    <a:alpha val="43137"/>
                  </a:srgbClr>
                </a:outerShdw>
              </a:effectLst>
              <a:uLnTx/>
              <a:uFillTx/>
              <a:latin typeface="Arial" panose="020B0604020202020204" pitchFamily="34" charset="0"/>
              <a:ea typeface="楷体_GB2312" pitchFamily="49"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p:nvPr/>
        </p:nvSpPr>
        <p:spPr>
          <a:xfrm>
            <a:off x="107950" y="188913"/>
            <a:ext cx="2374900" cy="1439862"/>
          </a:xfrm>
          <a:prstGeom prst="rect">
            <a:avLst/>
          </a:prstGeom>
          <a:solidFill>
            <a:schemeClr val="bg1"/>
          </a:solidFill>
          <a:ln w="9525">
            <a:noFill/>
          </a:ln>
        </p:spPr>
        <p:txBody>
          <a:bodyPr wrap="none" anchor="ctr" anchorCtr="0"/>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b="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stStyle>
          <a:p>
            <a:pPr marL="0" lvl="0" indent="0">
              <a:spcBef>
                <a:spcPct val="0"/>
              </a:spcBef>
              <a:buClrTx/>
              <a:buSzTx/>
              <a:buFont typeface="Arial" panose="020B0604020202020204" pitchFamily="34" charset="0"/>
              <a:buNone/>
            </a:pPr>
            <a:endParaRPr lang="zh-CN" altLang="zh-CN" sz="2400" b="1" dirty="0"/>
          </a:p>
        </p:txBody>
      </p:sp>
      <p:sp>
        <p:nvSpPr>
          <p:cNvPr id="41987" name="Rectangle 2"/>
          <p:cNvSpPr>
            <a:spLocks noGrp="1"/>
          </p:cNvSpPr>
          <p:nvPr>
            <p:ph type="body"/>
          </p:nvPr>
        </p:nvSpPr>
        <p:spPr>
          <a:xfrm>
            <a:off x="107950" y="836613"/>
            <a:ext cx="8678863" cy="5335587"/>
          </a:xfrm>
        </p:spPr>
        <p:txBody>
          <a:bodyPr vert="horz" wrap="square" lIns="91440" tIns="45720" rIns="91440" bIns="45720" anchor="t" anchorCtr="0"/>
          <a:lstStyle/>
          <a:p>
            <a:pPr>
              <a:lnSpc>
                <a:spcPct val="80000"/>
              </a:lnSpc>
              <a:buNone/>
            </a:pPr>
            <a:r>
              <a:rPr lang="zh-CN" altLang="zh-CN" sz="2000" b="1" dirty="0"/>
              <a:t>    //创建容器v的一个迭代器it2并使其指向v中的最后一个元素的下一个位置</a:t>
            </a:r>
            <a:endParaRPr lang="zh-CN" altLang="zh-CN" sz="2000" b="1" dirty="0"/>
          </a:p>
          <a:p>
            <a:pPr>
              <a:lnSpc>
                <a:spcPct val="80000"/>
              </a:lnSpc>
              <a:buNone/>
            </a:pPr>
            <a:r>
              <a:rPr lang="zh-CN" altLang="zh-CN" sz="2000" b="1" dirty="0"/>
              <a:t>     </a:t>
            </a:r>
            <a:r>
              <a:rPr lang="zh-CN" altLang="zh-CN" sz="2000" b="1" dirty="0">
                <a:solidFill>
                  <a:srgbClr val="0070C0"/>
                </a:solidFill>
              </a:rPr>
              <a:t>vecto</a:t>
            </a:r>
            <a:r>
              <a:rPr lang="en-US" altLang="zh-CN" sz="2000" b="1" dirty="0">
                <a:solidFill>
                  <a:srgbClr val="0070C0"/>
                </a:solidFill>
              </a:rPr>
              <a:t>r</a:t>
            </a:r>
            <a:r>
              <a:rPr lang="zh-CN" altLang="zh-CN" sz="2000" b="1" dirty="0">
                <a:solidFill>
                  <a:srgbClr val="0070C0"/>
                </a:solidFill>
              </a:rPr>
              <a:t>&lt;</a:t>
            </a:r>
            <a:r>
              <a:rPr lang="en-US" altLang="zh-CN" sz="2000" b="1" dirty="0">
                <a:solidFill>
                  <a:srgbClr val="0070C0"/>
                </a:solidFill>
              </a:rPr>
              <a:t> </a:t>
            </a:r>
            <a:r>
              <a:rPr lang="zh-CN" altLang="zh-CN" sz="2000" b="1" dirty="0">
                <a:solidFill>
                  <a:srgbClr val="0070C0"/>
                </a:solidFill>
              </a:rPr>
              <a:t>int&gt;::iterator it2 = v.end();</a:t>
            </a:r>
            <a:endParaRPr lang="zh-CN" altLang="zh-CN" sz="2000" b="1" dirty="0">
              <a:solidFill>
                <a:srgbClr val="0070C0"/>
              </a:solidFill>
            </a:endParaRPr>
          </a:p>
          <a:p>
            <a:pPr>
              <a:lnSpc>
                <a:spcPct val="80000"/>
              </a:lnSpc>
              <a:buNone/>
            </a:pPr>
            <a:r>
              <a:rPr lang="zh-CN" altLang="zh-CN" sz="2000" b="1" dirty="0"/>
              <a:t>	//计算并输出容器v中的最大元素</a:t>
            </a:r>
            <a:endParaRPr lang="zh-CN" altLang="zh-CN" sz="2000" b="1" dirty="0"/>
          </a:p>
          <a:p>
            <a:pPr>
              <a:lnSpc>
                <a:spcPct val="80000"/>
              </a:lnSpc>
              <a:buNone/>
            </a:pPr>
            <a:r>
              <a:rPr lang="zh-CN" altLang="zh-CN" sz="2000" b="1" dirty="0"/>
              <a:t>	cout &lt;&lt; "Max = " &lt;&lt; *</a:t>
            </a:r>
            <a:r>
              <a:rPr lang="zh-CN" altLang="zh-CN" sz="2000" b="1" dirty="0">
                <a:solidFill>
                  <a:srgbClr val="0070C0"/>
                </a:solidFill>
              </a:rPr>
              <a:t>max_element(it1,</a:t>
            </a:r>
            <a:r>
              <a:rPr lang="en-US" altLang="zh-CN" sz="2000" b="1" dirty="0">
                <a:solidFill>
                  <a:srgbClr val="0070C0"/>
                </a:solidFill>
              </a:rPr>
              <a:t> </a:t>
            </a:r>
            <a:r>
              <a:rPr lang="zh-CN" altLang="zh-CN" sz="2000" b="1" dirty="0">
                <a:solidFill>
                  <a:srgbClr val="0070C0"/>
                </a:solidFill>
              </a:rPr>
              <a:t>it2) </a:t>
            </a:r>
            <a:r>
              <a:rPr lang="zh-CN" altLang="zh-CN" sz="2000" b="1" dirty="0"/>
              <a:t>&lt;&lt; endl;</a:t>
            </a:r>
            <a:endParaRPr lang="zh-CN" altLang="zh-CN" sz="2000" b="1" dirty="0"/>
          </a:p>
          <a:p>
            <a:pPr>
              <a:lnSpc>
                <a:spcPct val="80000"/>
              </a:lnSpc>
              <a:buNone/>
            </a:pPr>
            <a:r>
              <a:rPr lang="zh-CN" altLang="zh-CN" sz="2000" b="1" dirty="0"/>
              <a:t>	//计算并输出容器v中所有元素的和</a:t>
            </a:r>
            <a:endParaRPr lang="zh-CN" altLang="zh-CN" sz="2000" b="1" dirty="0"/>
          </a:p>
          <a:p>
            <a:pPr>
              <a:lnSpc>
                <a:spcPct val="80000"/>
              </a:lnSpc>
              <a:buNone/>
            </a:pPr>
            <a:r>
              <a:rPr lang="zh-CN" altLang="zh-CN" sz="2000" b="1" dirty="0"/>
              <a:t>	cout &lt;&lt; "Sum = " &lt;&lt; </a:t>
            </a:r>
            <a:r>
              <a:rPr lang="zh-CN" altLang="zh-CN" sz="2000" b="1" dirty="0">
                <a:solidFill>
                  <a:srgbClr val="0070C0"/>
                </a:solidFill>
              </a:rPr>
              <a:t>accumulate(it1,</a:t>
            </a:r>
            <a:r>
              <a:rPr lang="en-US" altLang="zh-CN" sz="2000" b="1" dirty="0">
                <a:solidFill>
                  <a:srgbClr val="0070C0"/>
                </a:solidFill>
              </a:rPr>
              <a:t> </a:t>
            </a:r>
            <a:r>
              <a:rPr lang="zh-CN" altLang="zh-CN" sz="2000" b="1" dirty="0">
                <a:solidFill>
                  <a:srgbClr val="0070C0"/>
                </a:solidFill>
              </a:rPr>
              <a:t>it2, 0) </a:t>
            </a:r>
            <a:r>
              <a:rPr lang="zh-CN" altLang="zh-CN" sz="2000" b="1" dirty="0"/>
              <a:t>&lt;&lt; endl;</a:t>
            </a:r>
            <a:endParaRPr lang="zh-CN" altLang="zh-CN" sz="2000" b="1" dirty="0"/>
          </a:p>
          <a:p>
            <a:pPr>
              <a:lnSpc>
                <a:spcPct val="80000"/>
              </a:lnSpc>
              <a:buNone/>
            </a:pPr>
            <a:r>
              <a:rPr lang="zh-CN" altLang="zh-CN" sz="2000" b="1" dirty="0"/>
              <a:t>	//对容器v中的元素进行排序</a:t>
            </a:r>
            <a:endParaRPr lang="zh-CN" altLang="zh-CN" sz="2000" b="1" dirty="0"/>
          </a:p>
          <a:p>
            <a:pPr>
              <a:lnSpc>
                <a:spcPct val="80000"/>
              </a:lnSpc>
              <a:buNone/>
            </a:pPr>
            <a:r>
              <a:rPr lang="zh-CN" altLang="zh-CN" sz="2000" b="1" dirty="0"/>
              <a:t>	</a:t>
            </a:r>
            <a:r>
              <a:rPr lang="zh-CN" altLang="zh-CN" sz="2000" b="1" dirty="0">
                <a:solidFill>
                  <a:srgbClr val="0070C0"/>
                </a:solidFill>
              </a:rPr>
              <a:t>sort(it1,</a:t>
            </a:r>
            <a:r>
              <a:rPr lang="en-US" altLang="zh-CN" sz="2000" b="1" dirty="0">
                <a:solidFill>
                  <a:srgbClr val="0070C0"/>
                </a:solidFill>
              </a:rPr>
              <a:t> </a:t>
            </a:r>
            <a:r>
              <a:rPr lang="zh-CN" altLang="zh-CN" sz="2000" b="1" dirty="0">
                <a:solidFill>
                  <a:srgbClr val="0070C0"/>
                </a:solidFill>
              </a:rPr>
              <a:t>it2); </a:t>
            </a:r>
            <a:endParaRPr lang="zh-CN" altLang="zh-CN" sz="2000" b="1" dirty="0">
              <a:solidFill>
                <a:srgbClr val="0070C0"/>
              </a:solidFill>
            </a:endParaRPr>
          </a:p>
          <a:p>
            <a:pPr>
              <a:lnSpc>
                <a:spcPct val="80000"/>
              </a:lnSpc>
              <a:buNone/>
            </a:pPr>
            <a:r>
              <a:rPr lang="zh-CN" altLang="zh-CN" sz="2000" b="1" dirty="0"/>
              <a:t>	//输出排序结果</a:t>
            </a:r>
            <a:endParaRPr lang="zh-CN" altLang="zh-CN" sz="2000" b="1" dirty="0"/>
          </a:p>
          <a:p>
            <a:pPr>
              <a:lnSpc>
                <a:spcPct val="80000"/>
              </a:lnSpc>
              <a:buNone/>
            </a:pPr>
            <a:r>
              <a:rPr lang="zh-CN" altLang="zh-CN" sz="2000" b="1" dirty="0"/>
              <a:t>	cout &lt;&lt; "Sorted result is:\n";</a:t>
            </a:r>
            <a:endParaRPr lang="zh-CN" altLang="zh-CN" sz="2000" b="1" dirty="0"/>
          </a:p>
          <a:p>
            <a:pPr>
              <a:lnSpc>
                <a:spcPct val="80000"/>
              </a:lnSpc>
              <a:buNone/>
            </a:pPr>
            <a:r>
              <a:rPr lang="zh-CN" altLang="zh-CN" sz="2000" b="1" dirty="0"/>
              <a:t>	while (it1 != it2)</a:t>
            </a:r>
            <a:endParaRPr lang="zh-CN" altLang="zh-CN" sz="2000" b="1" dirty="0"/>
          </a:p>
          <a:p>
            <a:pPr>
              <a:lnSpc>
                <a:spcPct val="80000"/>
              </a:lnSpc>
              <a:buNone/>
            </a:pPr>
            <a:r>
              <a:rPr lang="zh-CN" altLang="zh-CN" sz="2000" b="1" dirty="0"/>
              <a:t>	{ cout &lt;&lt; *it1 &lt;&lt; ' ';</a:t>
            </a:r>
            <a:endParaRPr lang="zh-CN" altLang="zh-CN" sz="2000" b="1" dirty="0"/>
          </a:p>
          <a:p>
            <a:pPr>
              <a:lnSpc>
                <a:spcPct val="80000"/>
              </a:lnSpc>
              <a:buNone/>
            </a:pPr>
            <a:r>
              <a:rPr lang="zh-CN" altLang="zh-CN" sz="2000" b="1" dirty="0"/>
              <a:t>	   ++it1;</a:t>
            </a:r>
            <a:endParaRPr lang="zh-CN" altLang="zh-CN" sz="2000" b="1" dirty="0"/>
          </a:p>
          <a:p>
            <a:pPr>
              <a:lnSpc>
                <a:spcPct val="80000"/>
              </a:lnSpc>
              <a:buNone/>
            </a:pPr>
            <a:r>
              <a:rPr lang="zh-CN" altLang="zh-CN" sz="2000" b="1" dirty="0"/>
              <a:t>	}</a:t>
            </a:r>
            <a:endParaRPr lang="zh-CN" altLang="zh-CN" sz="2000" b="1" dirty="0"/>
          </a:p>
          <a:p>
            <a:pPr>
              <a:lnSpc>
                <a:spcPct val="80000"/>
              </a:lnSpc>
              <a:buNone/>
            </a:pPr>
            <a:r>
              <a:rPr lang="zh-CN" altLang="zh-CN" sz="2000" b="1" dirty="0"/>
              <a:t>	cout &lt;&lt; '\n';</a:t>
            </a:r>
            <a:endParaRPr lang="zh-CN" altLang="zh-CN" sz="2000" b="1" dirty="0"/>
          </a:p>
          <a:p>
            <a:pPr>
              <a:lnSpc>
                <a:spcPct val="80000"/>
              </a:lnSpc>
              <a:buNone/>
            </a:pPr>
            <a:r>
              <a:rPr lang="zh-CN" altLang="zh-CN" sz="2000" b="1" dirty="0"/>
              <a:t>	return 0;</a:t>
            </a:r>
            <a:endParaRPr lang="zh-CN" altLang="zh-CN" sz="2000" b="1" dirty="0"/>
          </a:p>
          <a:p>
            <a:pPr>
              <a:lnSpc>
                <a:spcPct val="80000"/>
              </a:lnSpc>
              <a:buNone/>
            </a:pPr>
            <a:r>
              <a:rPr lang="zh-CN" altLang="zh-CN" sz="2000" b="1" dirty="0"/>
              <a:t>}</a:t>
            </a:r>
            <a:r>
              <a:rPr lang="en-US" altLang="zh-CN" sz="2000" b="1" dirty="0"/>
              <a:t>    //P343</a:t>
            </a:r>
            <a:r>
              <a:rPr lang="zh-CN" altLang="en-US" sz="2000" b="1" dirty="0"/>
              <a:t>解释</a:t>
            </a:r>
            <a:endParaRPr lang="zh-CN" altLang="en-US" sz="20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文本框 2"/>
          <p:cNvSpPr txBox="1"/>
          <p:nvPr/>
        </p:nvSpPr>
        <p:spPr>
          <a:xfrm>
            <a:off x="323850" y="620395"/>
            <a:ext cx="8117840" cy="4938531"/>
          </a:xfrm>
          <a:prstGeom prst="rect">
            <a:avLst/>
          </a:prstGeom>
          <a:noFill/>
        </p:spPr>
        <p:txBody>
          <a:bodyPr wrap="square" rtlCol="0" anchor="t">
            <a:spAutoFit/>
          </a:bodyPr>
          <a:lstStyle/>
          <a:p>
            <a:pPr algn="just">
              <a:lnSpc>
                <a:spcPct val="110000"/>
              </a:lnSpc>
            </a:pPr>
            <a:r>
              <a:rPr lang="zh-CN" altLang="en-US"/>
              <a:t>在上面的程序中，vector 是一个容器类模板，模板参数为容器中元素的类型。</a:t>
            </a:r>
            <a:r>
              <a:rPr lang="en-US" altLang="zh-CN"/>
              <a:t>v</a:t>
            </a:r>
            <a:r>
              <a:rPr lang="zh-CN" altLang="en-US"/>
              <a:t>是vector类型的一个容器，用于存储由 int型元素所构成的序列数据;push back是 vector的个成员函数，用于向容器的尾部增加元素;v.begin</a:t>
            </a:r>
            <a:r>
              <a:rPr lang="en-US" altLang="zh-CN"/>
              <a:t>()</a:t>
            </a:r>
            <a:r>
              <a:rPr lang="zh-CN" altLang="en-US"/>
              <a:t>和v</a:t>
            </a:r>
            <a:r>
              <a:rPr lang="en-US" altLang="zh-CN"/>
              <a:t>.</a:t>
            </a:r>
            <a:r>
              <a:rPr lang="zh-CN" altLang="en-US"/>
              <a:t>end</a:t>
            </a:r>
            <a:r>
              <a:rPr lang="en-US" altLang="zh-CN"/>
              <a:t>()</a:t>
            </a:r>
            <a:r>
              <a:rPr lang="zh-CN" altLang="en-US"/>
              <a:t>是容器v的两个选代器它们分别指向v的第一个元素的位置和最后一个元素的下一个位置。max element、minelement、accumulate、sort 以及 for_each 为算法模板，其中，max element计算容器v中的最大元素，min element 计算容器v中的最小元素，accumulate 计算容器v中所有元素之和sort 对容器v中的元素进行排序，for_each 对容器v中的每个元素依次调用一个自定义函数display 来显示它们。</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标题 1"/>
          <p:cNvSpPr>
            <a:spLocks noGrp="1"/>
          </p:cNvSpPr>
          <p:nvPr>
            <p:ph type="title"/>
          </p:nvPr>
        </p:nvSpPr>
        <p:spPr/>
        <p:txBody>
          <a:bodyPr vert="horz" wrap="square" lIns="91440" tIns="45720" rIns="91440" bIns="45720" anchor="ctr" anchorCtr="0"/>
          <a:lstStyle/>
          <a:p>
            <a:pPr eaLnBrk="1" hangingPunct="1"/>
            <a:r>
              <a:rPr lang="en-US" altLang="zh-CN" b="1" dirty="0"/>
              <a:t>8.3.2 </a:t>
            </a:r>
            <a:r>
              <a:rPr lang="zh-CN" altLang="zh-CN" b="1" dirty="0"/>
              <a:t>容器</a:t>
            </a:r>
            <a:endParaRPr lang="zh-CN" altLang="en-US" b="1" dirty="0"/>
          </a:p>
        </p:txBody>
      </p:sp>
      <p:sp>
        <p:nvSpPr>
          <p:cNvPr id="43011" name="内容占位符 2"/>
          <p:cNvSpPr>
            <a:spLocks noGrp="1"/>
          </p:cNvSpPr>
          <p:nvPr>
            <p:ph idx="1"/>
          </p:nvPr>
        </p:nvSpPr>
        <p:spPr>
          <a:xfrm>
            <a:off x="457200" y="1700808"/>
            <a:ext cx="8229600" cy="3700462"/>
          </a:xfrm>
        </p:spPr>
        <p:txBody>
          <a:bodyPr vert="horz" wrap="square" lIns="91440" tIns="45720" rIns="91440" bIns="45720" anchor="t" anchorCtr="0"/>
          <a:lstStyle/>
          <a:p>
            <a:pPr eaLnBrk="1" hangingPunct="1">
              <a:buFont typeface="Wingdings" panose="05000000000000000000" pitchFamily="2" charset="2"/>
              <a:buChar char="p"/>
            </a:pPr>
            <a:r>
              <a:rPr lang="zh-CN" altLang="en-US" b="1" dirty="0">
                <a:solidFill>
                  <a:srgbClr val="FF0000"/>
                </a:solidFill>
              </a:rPr>
              <a:t>容器</a:t>
            </a:r>
            <a:r>
              <a:rPr lang="zh-CN" altLang="en-US" b="1" dirty="0"/>
              <a:t>是</a:t>
            </a:r>
            <a:r>
              <a:rPr lang="zh-CN" altLang="zh-CN" b="1" dirty="0"/>
              <a:t>由长度可变的同类型元素所构成的序列</a:t>
            </a:r>
            <a:r>
              <a:rPr lang="zh-CN" altLang="en-US" b="1" dirty="0"/>
              <a:t>。</a:t>
            </a:r>
            <a:endParaRPr lang="en-US" altLang="zh-CN" b="1" dirty="0"/>
          </a:p>
          <a:p>
            <a:pPr eaLnBrk="1" hangingPunct="1">
              <a:buFont typeface="Wingdings" panose="05000000000000000000" pitchFamily="2" charset="2"/>
              <a:buChar char="p"/>
            </a:pPr>
            <a:r>
              <a:rPr lang="zh-CN" altLang="en-US" b="1" dirty="0"/>
              <a:t>容器由类模板来实现的，模板的参数是容器的元素类型。</a:t>
            </a:r>
            <a:endParaRPr lang="en-US" altLang="zh-CN" b="1" dirty="0"/>
          </a:p>
          <a:p>
            <a:pPr eaLnBrk="1" hangingPunct="1">
              <a:buFont typeface="Wingdings" panose="05000000000000000000" pitchFamily="2" charset="2"/>
              <a:buChar char="p"/>
            </a:pPr>
            <a:r>
              <a:rPr lang="en-US" altLang="zh-CN" b="1" dirty="0"/>
              <a:t>STL</a:t>
            </a:r>
            <a:r>
              <a:rPr lang="zh-CN" altLang="en-US" b="1" dirty="0"/>
              <a:t>中包含了很多种容器，如：</a:t>
            </a:r>
            <a:r>
              <a:rPr lang="en-US" altLang="zh-CN" b="1" dirty="0"/>
              <a:t>vector</a:t>
            </a:r>
            <a:r>
              <a:rPr lang="zh-CN" altLang="en-US" b="1" dirty="0"/>
              <a:t>、</a:t>
            </a:r>
            <a:r>
              <a:rPr lang="en-US" altLang="zh-CN" b="1" dirty="0"/>
              <a:t>list</a:t>
            </a:r>
            <a:r>
              <a:rPr lang="zh-CN" altLang="en-US" b="1" dirty="0"/>
              <a:t>等。</a:t>
            </a:r>
            <a:endParaRPr lang="en-US" altLang="zh-CN" b="1" dirty="0"/>
          </a:p>
          <a:p>
            <a:pPr lvl="1" eaLnBrk="1" hangingPunct="1">
              <a:buFont typeface="Wingdings" panose="05000000000000000000" pitchFamily="2" charset="2"/>
              <a:buChar char="p"/>
            </a:pPr>
            <a:r>
              <a:rPr lang="zh-CN" altLang="en-US" b="1" dirty="0"/>
              <a:t>这些容器提供了很多相同的操作。</a:t>
            </a:r>
            <a:endParaRPr lang="en-US" altLang="zh-CN" b="1" dirty="0"/>
          </a:p>
          <a:p>
            <a:pPr lvl="1" eaLnBrk="1" hangingPunct="1">
              <a:buFont typeface="Wingdings" panose="05000000000000000000" pitchFamily="2" charset="2"/>
              <a:buChar char="p"/>
            </a:pPr>
            <a:r>
              <a:rPr lang="zh-CN" altLang="en-US" b="1" dirty="0"/>
              <a:t>由于它们采用了不同的内部实现方法，因此，</a:t>
            </a:r>
            <a:r>
              <a:rPr lang="zh-CN" altLang="en-US" b="1" dirty="0">
                <a:solidFill>
                  <a:srgbClr val="0070C0"/>
                </a:solidFill>
              </a:rPr>
              <a:t>不同的容器往往适合于不同的应用场合</a:t>
            </a:r>
            <a:r>
              <a:rPr lang="zh-CN" altLang="en-US" b="1" dirty="0"/>
              <a:t>。</a:t>
            </a:r>
            <a:endParaRPr lang="en-US" altLang="zh-CN"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标题 1"/>
          <p:cNvSpPr>
            <a:spLocks noGrp="1"/>
          </p:cNvSpPr>
          <p:nvPr>
            <p:ph type="title"/>
          </p:nvPr>
        </p:nvSpPr>
        <p:spPr/>
        <p:txBody>
          <a:bodyPr vert="horz" wrap="square" lIns="91440" tIns="45720" rIns="91440" bIns="45720" anchor="ctr" anchorCtr="0"/>
          <a:lstStyle/>
          <a:p>
            <a:pPr>
              <a:buNone/>
            </a:pPr>
            <a:r>
              <a:rPr lang="en-US" altLang="zh-CN" b="1" dirty="0"/>
              <a:t>STL</a:t>
            </a:r>
            <a:r>
              <a:rPr lang="zh-CN" altLang="en-US" b="1" dirty="0"/>
              <a:t>的主要容器</a:t>
            </a:r>
            <a:endParaRPr lang="zh-CN" altLang="en-US" b="1" dirty="0"/>
          </a:p>
        </p:txBody>
      </p:sp>
      <p:sp>
        <p:nvSpPr>
          <p:cNvPr id="3" name="内容占位符 2"/>
          <p:cNvSpPr>
            <a:spLocks noGrp="1"/>
          </p:cNvSpPr>
          <p:nvPr>
            <p:ph idx="1"/>
          </p:nvPr>
        </p:nvSpPr>
        <p:spPr>
          <a:xfrm>
            <a:off x="457200" y="1700808"/>
            <a:ext cx="8362950" cy="4564063"/>
          </a:xfrm>
        </p:spPr>
        <p:txBody>
          <a:bodyPr vert="horz" wrap="square" lIns="91440" tIns="45720" rIns="91440" bIns="45720" numCol="1" anchor="t" anchorCtr="0" compatLnSpc="1">
            <a:normAutofit fontScale="85000" lnSpcReduction="10000"/>
          </a:bodyPr>
          <a:lstStyle/>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3000" b="1" i="0" u="none" strike="noStrike" kern="0" cap="none" spc="0" normalizeH="0" baseline="0" noProof="0" dirty="0">
                <a:ln>
                  <a:noFill/>
                </a:ln>
                <a:solidFill>
                  <a:srgbClr val="0070C0"/>
                </a:solidFill>
                <a:effectLst/>
                <a:uLnTx/>
                <a:uFillTx/>
                <a:latin typeface="+mn-lt"/>
                <a:ea typeface="+mn-ea"/>
                <a:cs typeface="+mn-cs"/>
              </a:rPr>
              <a:t>vector&lt;</a:t>
            </a:r>
            <a:r>
              <a:rPr kumimoji="0" lang="zh-CN" altLang="zh-CN" sz="3000" b="1" i="0" u="none" strike="noStrike" kern="0" cap="none" spc="0" normalizeH="0" baseline="0" noProof="0" dirty="0">
                <a:ln>
                  <a:noFill/>
                </a:ln>
                <a:solidFill>
                  <a:srgbClr val="0070C0"/>
                </a:solidFill>
                <a:effectLst/>
                <a:uLnTx/>
                <a:uFillTx/>
                <a:latin typeface="+mn-lt"/>
                <a:ea typeface="+mn-ea"/>
                <a:cs typeface="+mn-cs"/>
              </a:rPr>
              <a:t>元素类型</a:t>
            </a:r>
            <a:r>
              <a:rPr kumimoji="0" lang="en-GB" altLang="zh-CN" sz="30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3000" b="1" i="0" u="none" strike="noStrike" kern="0" cap="none" spc="0" normalizeH="0" baseline="0" noProof="0" dirty="0">
                <a:ln>
                  <a:noFill/>
                </a:ln>
                <a:solidFill>
                  <a:srgbClr val="0070C0"/>
                </a:solidFill>
                <a:effectLst/>
                <a:uLnTx/>
                <a:uFillTx/>
                <a:latin typeface="+mn-lt"/>
                <a:ea typeface="+mn-ea"/>
                <a:cs typeface="+mn-cs"/>
              </a:rPr>
              <a:t>：</a:t>
            </a:r>
            <a:endParaRPr kumimoji="0" lang="en-US" altLang="zh-CN" sz="30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用于需要快速定位（访问）任意位置上的元素以及主要在元素序列的尾部增加</a:t>
            </a:r>
            <a:r>
              <a:rPr kumimoji="0" lang="en-US" altLang="zh-CN" sz="2800" b="1" i="0" u="none" strike="noStrike" kern="0" cap="none" spc="0" normalizeH="0" baseline="0" noProof="0" dirty="0">
                <a:ln>
                  <a:noFill/>
                </a:ln>
                <a:solidFill>
                  <a:schemeClr val="tx2"/>
                </a:solidFill>
                <a:effectLst/>
                <a:uLnTx/>
                <a:uFillTx/>
                <a:latin typeface="+mn-lt"/>
                <a:ea typeface="+mn-ea"/>
              </a:rPr>
              <a:t>/</a:t>
            </a:r>
            <a:r>
              <a:rPr kumimoji="0" lang="zh-CN" altLang="en-US" sz="2800" b="1" i="0" u="none" strike="noStrike" kern="0" cap="none" spc="0" normalizeH="0" baseline="0" noProof="0" dirty="0">
                <a:ln>
                  <a:noFill/>
                </a:ln>
                <a:solidFill>
                  <a:schemeClr val="tx2"/>
                </a:solidFill>
                <a:effectLst/>
                <a:uLnTx/>
                <a:uFillTx/>
                <a:latin typeface="+mn-lt"/>
                <a:ea typeface="+mn-ea"/>
              </a:rPr>
              <a:t>删除元素的场合。</a:t>
            </a:r>
            <a:endParaRPr kumimoji="0" lang="en-US" altLang="zh-CN" sz="28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在头文件</a:t>
            </a:r>
            <a:r>
              <a:rPr kumimoji="0" lang="en-US" altLang="zh-CN" sz="2800" b="1" i="0" u="none" strike="noStrike" kern="0" cap="none" spc="0" normalizeH="0" baseline="0" noProof="0" dirty="0">
                <a:ln>
                  <a:noFill/>
                </a:ln>
                <a:solidFill>
                  <a:schemeClr val="tx2"/>
                </a:solidFill>
                <a:effectLst/>
                <a:uLnTx/>
                <a:uFillTx/>
                <a:latin typeface="+mn-lt"/>
                <a:ea typeface="+mn-ea"/>
              </a:rPr>
              <a:t>vector</a:t>
            </a:r>
            <a:r>
              <a:rPr kumimoji="0" lang="zh-CN" altLang="en-US" sz="2800" b="1" i="0" u="none" strike="noStrike" kern="0" cap="none" spc="0" normalizeH="0" baseline="0" noProof="0" dirty="0">
                <a:ln>
                  <a:noFill/>
                </a:ln>
                <a:solidFill>
                  <a:schemeClr val="tx2"/>
                </a:solidFill>
                <a:effectLst/>
                <a:uLnTx/>
                <a:uFillTx/>
                <a:latin typeface="+mn-lt"/>
                <a:ea typeface="+mn-ea"/>
              </a:rPr>
              <a:t>中定义，用动态数组实现。</a:t>
            </a:r>
            <a:endParaRPr kumimoji="0" lang="en-GB" altLang="zh-CN" sz="28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3000" b="1" i="0" u="none" strike="noStrike" kern="0" cap="none" spc="0" normalizeH="0" baseline="0" noProof="0" dirty="0">
                <a:ln>
                  <a:noFill/>
                </a:ln>
                <a:solidFill>
                  <a:srgbClr val="0070C0"/>
                </a:solidFill>
                <a:effectLst/>
                <a:uLnTx/>
                <a:uFillTx/>
                <a:latin typeface="+mn-lt"/>
                <a:ea typeface="+mn-ea"/>
                <a:cs typeface="+mn-cs"/>
              </a:rPr>
              <a:t>list&lt;</a:t>
            </a:r>
            <a:r>
              <a:rPr kumimoji="0" lang="zh-CN" altLang="zh-CN" sz="3000" b="1" i="0" u="none" strike="noStrike" kern="0" cap="none" spc="0" normalizeH="0" baseline="0" noProof="0" dirty="0">
                <a:ln>
                  <a:noFill/>
                </a:ln>
                <a:solidFill>
                  <a:srgbClr val="0070C0"/>
                </a:solidFill>
                <a:effectLst/>
                <a:uLnTx/>
                <a:uFillTx/>
                <a:latin typeface="+mn-lt"/>
                <a:ea typeface="+mn-ea"/>
                <a:cs typeface="+mn-cs"/>
              </a:rPr>
              <a:t>元素类型</a:t>
            </a:r>
            <a:r>
              <a:rPr kumimoji="0" lang="en-GB" altLang="zh-CN" sz="30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3000" b="1" i="0" u="none" strike="noStrike" kern="0" cap="none" spc="0" normalizeH="0" baseline="0" noProof="0" dirty="0">
                <a:ln>
                  <a:noFill/>
                </a:ln>
                <a:solidFill>
                  <a:srgbClr val="0070C0"/>
                </a:solidFill>
                <a:effectLst/>
                <a:uLnTx/>
                <a:uFillTx/>
                <a:latin typeface="+mn-lt"/>
                <a:ea typeface="+mn-ea"/>
                <a:cs typeface="+mn-cs"/>
              </a:rPr>
              <a:t>：</a:t>
            </a:r>
            <a:endParaRPr kumimoji="0" lang="en-US" altLang="zh-CN" sz="30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用于经常在元素序列中任意位置上插入</a:t>
            </a:r>
            <a:r>
              <a:rPr kumimoji="0" lang="en-US" altLang="zh-CN" sz="2800" b="1" i="0" u="none" strike="noStrike" kern="0" cap="none" spc="0" normalizeH="0" baseline="0" noProof="0" dirty="0">
                <a:ln>
                  <a:noFill/>
                </a:ln>
                <a:solidFill>
                  <a:schemeClr val="tx2"/>
                </a:solidFill>
                <a:effectLst/>
                <a:uLnTx/>
                <a:uFillTx/>
                <a:latin typeface="+mn-lt"/>
                <a:ea typeface="+mn-ea"/>
              </a:rPr>
              <a:t>/</a:t>
            </a:r>
            <a:r>
              <a:rPr kumimoji="0" lang="zh-CN" altLang="en-US" sz="2800" b="1" i="0" u="none" strike="noStrike" kern="0" cap="none" spc="0" normalizeH="0" baseline="0" noProof="0" dirty="0">
                <a:ln>
                  <a:noFill/>
                </a:ln>
                <a:solidFill>
                  <a:schemeClr val="tx2"/>
                </a:solidFill>
                <a:effectLst/>
                <a:uLnTx/>
                <a:uFillTx/>
                <a:latin typeface="+mn-lt"/>
                <a:ea typeface="+mn-ea"/>
              </a:rPr>
              <a:t>删除元素的场合。</a:t>
            </a:r>
            <a:endParaRPr kumimoji="0" lang="en-US" altLang="zh-CN" sz="28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在头文件</a:t>
            </a:r>
            <a:r>
              <a:rPr kumimoji="0" lang="en-US" altLang="zh-CN" sz="2800" b="1" i="0" u="none" strike="noStrike" kern="0" cap="none" spc="0" normalizeH="0" baseline="0" noProof="0" dirty="0">
                <a:ln>
                  <a:noFill/>
                </a:ln>
                <a:solidFill>
                  <a:schemeClr val="tx2"/>
                </a:solidFill>
                <a:effectLst/>
                <a:uLnTx/>
                <a:uFillTx/>
                <a:latin typeface="+mn-lt"/>
                <a:ea typeface="+mn-ea"/>
              </a:rPr>
              <a:t>list</a:t>
            </a:r>
            <a:r>
              <a:rPr kumimoji="0" lang="zh-CN" altLang="en-US" sz="2800" b="1" i="0" u="none" strike="noStrike" kern="0" cap="none" spc="0" normalizeH="0" baseline="0" noProof="0" dirty="0">
                <a:ln>
                  <a:noFill/>
                </a:ln>
                <a:solidFill>
                  <a:schemeClr val="tx2"/>
                </a:solidFill>
                <a:effectLst/>
                <a:uLnTx/>
                <a:uFillTx/>
                <a:latin typeface="+mn-lt"/>
                <a:ea typeface="+mn-ea"/>
              </a:rPr>
              <a:t>中定义，用双向链表实现。</a:t>
            </a:r>
            <a:endParaRPr kumimoji="0" lang="en-GB" altLang="zh-CN" sz="28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3000" b="1" i="0" u="none" strike="noStrike" kern="0" cap="none" spc="0" normalizeH="0" baseline="0" noProof="0" dirty="0" err="1">
                <a:ln>
                  <a:noFill/>
                </a:ln>
                <a:solidFill>
                  <a:srgbClr val="0070C0"/>
                </a:solidFill>
                <a:effectLst/>
                <a:uLnTx/>
                <a:uFillTx/>
                <a:latin typeface="+mn-lt"/>
                <a:ea typeface="+mn-ea"/>
                <a:cs typeface="+mn-cs"/>
              </a:rPr>
              <a:t>deque</a:t>
            </a:r>
            <a:r>
              <a:rPr kumimoji="0" lang="en-GB" altLang="zh-CN" sz="3000" b="1" i="0" u="none" strike="noStrike" kern="0" cap="none" spc="0" normalizeH="0" baseline="0" noProof="0" dirty="0">
                <a:ln>
                  <a:noFill/>
                </a:ln>
                <a:solidFill>
                  <a:srgbClr val="0070C0"/>
                </a:solidFill>
                <a:effectLst/>
                <a:uLnTx/>
                <a:uFillTx/>
                <a:latin typeface="+mn-lt"/>
                <a:ea typeface="+mn-ea"/>
                <a:cs typeface="+mn-cs"/>
              </a:rPr>
              <a:t>&lt;</a:t>
            </a:r>
            <a:r>
              <a:rPr kumimoji="0" lang="zh-CN" altLang="en-US" sz="3000" b="1" i="0" u="none" strike="noStrike" kern="0" cap="none" spc="0" normalizeH="0" baseline="0" noProof="0" dirty="0">
                <a:ln>
                  <a:noFill/>
                </a:ln>
                <a:solidFill>
                  <a:srgbClr val="0070C0"/>
                </a:solidFill>
                <a:effectLst/>
                <a:uLnTx/>
                <a:uFillTx/>
                <a:latin typeface="+mn-lt"/>
                <a:ea typeface="+mn-ea"/>
                <a:cs typeface="+mn-cs"/>
              </a:rPr>
              <a:t>元素类型</a:t>
            </a:r>
            <a:r>
              <a:rPr kumimoji="0" lang="en-US" altLang="zh-CN" sz="30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a:t>
            </a:r>
            <a:endParaRPr kumimoji="0" lang="en-US" altLang="zh-CN" sz="3000" b="1" i="0" u="none" strike="noStrike" kern="0" cap="none" spc="0" normalizeH="0" baseline="0" noProof="0" dirty="0">
              <a:ln>
                <a:noFill/>
              </a:ln>
              <a:solidFill>
                <a:schemeClr val="tx2"/>
              </a:solidFill>
              <a:effectLst/>
              <a:uLnTx/>
              <a:uFillTx/>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用于主要在元素序列的两端增加</a:t>
            </a:r>
            <a:r>
              <a:rPr kumimoji="0" lang="en-US" altLang="zh-CN" sz="2800" b="1" i="0" u="none" strike="noStrike" kern="0" cap="none" spc="0" normalizeH="0" baseline="0" noProof="0" dirty="0">
                <a:ln>
                  <a:noFill/>
                </a:ln>
                <a:solidFill>
                  <a:schemeClr val="tx2"/>
                </a:solidFill>
                <a:effectLst/>
                <a:uLnTx/>
                <a:uFillTx/>
                <a:latin typeface="+mn-lt"/>
                <a:ea typeface="+mn-ea"/>
              </a:rPr>
              <a:t>/</a:t>
            </a:r>
            <a:r>
              <a:rPr kumimoji="0" lang="zh-CN" altLang="en-US" sz="2800" b="1" i="0" u="none" strike="noStrike" kern="0" cap="none" spc="0" normalizeH="0" baseline="0" noProof="0" dirty="0">
                <a:ln>
                  <a:noFill/>
                </a:ln>
                <a:solidFill>
                  <a:schemeClr val="tx2"/>
                </a:solidFill>
                <a:effectLst/>
                <a:uLnTx/>
                <a:uFillTx/>
                <a:latin typeface="+mn-lt"/>
                <a:ea typeface="+mn-ea"/>
              </a:rPr>
              <a:t>删除元素以及需要快速定位（访问）任意位置上的元素的场合。</a:t>
            </a:r>
            <a:endParaRPr kumimoji="0" lang="en-US" altLang="zh-CN" sz="28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800" b="1" i="0" u="none" strike="noStrike" kern="0" cap="none" spc="0" normalizeH="0" baseline="0" noProof="0" dirty="0">
                <a:ln>
                  <a:noFill/>
                </a:ln>
                <a:solidFill>
                  <a:schemeClr val="tx2"/>
                </a:solidFill>
                <a:effectLst/>
                <a:uLnTx/>
                <a:uFillTx/>
                <a:latin typeface="+mn-lt"/>
                <a:ea typeface="+mn-ea"/>
              </a:rPr>
              <a:t>在头文件</a:t>
            </a:r>
            <a:r>
              <a:rPr kumimoji="0" lang="en-US" altLang="zh-CN" sz="2800" b="1" i="0" u="none" strike="noStrike" kern="0" cap="none" spc="0" normalizeH="0" baseline="0" noProof="0" dirty="0" err="1">
                <a:ln>
                  <a:noFill/>
                </a:ln>
                <a:solidFill>
                  <a:schemeClr val="tx2"/>
                </a:solidFill>
                <a:effectLst/>
                <a:uLnTx/>
                <a:uFillTx/>
                <a:latin typeface="+mn-lt"/>
                <a:ea typeface="+mn-ea"/>
              </a:rPr>
              <a:t>deque</a:t>
            </a:r>
            <a:r>
              <a:rPr kumimoji="0" lang="zh-CN" altLang="en-US" sz="2800" b="1" i="0" u="none" strike="noStrike" kern="0" cap="none" spc="0" normalizeH="0" baseline="0" noProof="0" dirty="0">
                <a:ln>
                  <a:noFill/>
                </a:ln>
                <a:solidFill>
                  <a:schemeClr val="tx2"/>
                </a:solidFill>
                <a:effectLst/>
                <a:uLnTx/>
                <a:uFillTx/>
                <a:latin typeface="+mn-lt"/>
                <a:ea typeface="+mn-ea"/>
              </a:rPr>
              <a:t>中定义，用分段的连续空间结构实现。</a:t>
            </a:r>
            <a:endParaRPr kumimoji="0" lang="en-GB" altLang="zh-CN" sz="2800" b="1" i="0" u="none" strike="noStrike" kern="0" cap="none" spc="0" normalizeH="0" baseline="0" noProof="0" dirty="0">
              <a:ln>
                <a:noFill/>
              </a:ln>
              <a:solidFill>
                <a:schemeClr val="tx2"/>
              </a:solidFill>
              <a:effectLst/>
              <a:uLnTx/>
              <a:uFillTx/>
              <a:latin typeface="+mn-lt"/>
              <a:ea typeface="+mn-ea"/>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内容占位符 2"/>
          <p:cNvSpPr>
            <a:spLocks noGrp="1"/>
          </p:cNvSpPr>
          <p:nvPr>
            <p:ph idx="1"/>
          </p:nvPr>
        </p:nvSpPr>
        <p:spPr>
          <a:xfrm>
            <a:off x="119063" y="1225574"/>
            <a:ext cx="9024937" cy="5011738"/>
          </a:xfrm>
        </p:spPr>
        <p:txBody>
          <a:bodyPr vert="horz" wrap="square" lIns="91440" tIns="45720" rIns="91440" bIns="45720" anchor="t" anchorCtr="0"/>
          <a:lstStyle/>
          <a:p>
            <a:pPr eaLnBrk="1" hangingPunct="1"/>
            <a:r>
              <a:rPr lang="en-GB" altLang="zh-CN" sz="2800" b="1" dirty="0">
                <a:solidFill>
                  <a:srgbClr val="0070C0"/>
                </a:solidFill>
              </a:rPr>
              <a:t>stack&lt;</a:t>
            </a:r>
            <a:r>
              <a:rPr lang="zh-CN" altLang="zh-CN" sz="2800" b="1" dirty="0">
                <a:solidFill>
                  <a:srgbClr val="0070C0"/>
                </a:solidFill>
              </a:rPr>
              <a:t>元素类型</a:t>
            </a:r>
            <a:r>
              <a:rPr lang="en-GB" altLang="zh-CN" sz="2800" b="1" dirty="0">
                <a:solidFill>
                  <a:srgbClr val="0070C0"/>
                </a:solidFill>
              </a:rPr>
              <a:t>&gt;</a:t>
            </a:r>
            <a:r>
              <a:rPr lang="zh-CN" altLang="en-US" sz="2800" b="1" dirty="0">
                <a:solidFill>
                  <a:srgbClr val="0070C0"/>
                </a:solidFill>
              </a:rPr>
              <a:t>：</a:t>
            </a:r>
            <a:endParaRPr lang="en-US" altLang="zh-CN" sz="2800" b="1" dirty="0">
              <a:solidFill>
                <a:srgbClr val="0070C0"/>
              </a:solidFill>
            </a:endParaRPr>
          </a:p>
          <a:p>
            <a:pPr lvl="1" eaLnBrk="1" hangingPunct="1">
              <a:buFont typeface="Wingdings" panose="05000000000000000000" pitchFamily="2" charset="2"/>
              <a:buChar char="Ø"/>
            </a:pPr>
            <a:r>
              <a:rPr lang="zh-CN" altLang="en-US" sz="2400" b="1" dirty="0"/>
              <a:t>用于仅在元素序列的尾部增加</a:t>
            </a:r>
            <a:r>
              <a:rPr lang="en-US" altLang="zh-CN" sz="2400" b="1" dirty="0"/>
              <a:t>/</a:t>
            </a:r>
            <a:r>
              <a:rPr lang="zh-CN" altLang="en-US" sz="2400" b="1" dirty="0"/>
              <a:t>删除元素的场合。</a:t>
            </a:r>
            <a:endParaRPr lang="en-US" altLang="zh-CN" sz="2400" b="1" dirty="0"/>
          </a:p>
          <a:p>
            <a:pPr lvl="1" eaLnBrk="1" hangingPunct="1">
              <a:buFont typeface="Wingdings" panose="05000000000000000000" pitchFamily="2" charset="2"/>
              <a:buChar char="Ø"/>
            </a:pPr>
            <a:r>
              <a:rPr lang="zh-CN" altLang="en-US" sz="2400" b="1" dirty="0"/>
              <a:t>在头文件</a:t>
            </a:r>
            <a:r>
              <a:rPr lang="en-US" altLang="zh-CN" sz="2400" b="1" dirty="0"/>
              <a:t>stack</a:t>
            </a:r>
            <a:r>
              <a:rPr lang="zh-CN" altLang="en-US" sz="2400" b="1" dirty="0"/>
              <a:t>中定义，一般基于</a:t>
            </a:r>
            <a:r>
              <a:rPr lang="en-US" altLang="zh-CN" sz="2400" b="1" dirty="0"/>
              <a:t>deque</a:t>
            </a:r>
            <a:r>
              <a:rPr lang="zh-CN" altLang="en-US" sz="2400" b="1" dirty="0"/>
              <a:t>来实现。</a:t>
            </a:r>
            <a:endParaRPr lang="en-US" altLang="zh-CN" sz="2400" b="1" dirty="0"/>
          </a:p>
          <a:p>
            <a:pPr eaLnBrk="1" hangingPunct="1">
              <a:buFont typeface="Wingdings" panose="05000000000000000000" pitchFamily="2" charset="2"/>
              <a:buChar char="¢"/>
            </a:pPr>
            <a:r>
              <a:rPr lang="en-GB" altLang="zh-CN" sz="2800" b="1" dirty="0">
                <a:solidFill>
                  <a:srgbClr val="0070C0"/>
                </a:solidFill>
              </a:rPr>
              <a:t>queue&lt;</a:t>
            </a:r>
            <a:r>
              <a:rPr lang="zh-CN" altLang="zh-CN" sz="2800" b="1" dirty="0">
                <a:solidFill>
                  <a:srgbClr val="0070C0"/>
                </a:solidFill>
              </a:rPr>
              <a:t>元素类型</a:t>
            </a:r>
            <a:r>
              <a:rPr lang="en-GB" altLang="zh-CN" sz="2800" b="1" dirty="0">
                <a:solidFill>
                  <a:srgbClr val="0070C0"/>
                </a:solidFill>
              </a:rPr>
              <a:t>&gt;</a:t>
            </a:r>
            <a:r>
              <a:rPr lang="zh-CN" altLang="en-US" sz="2800" b="1" dirty="0">
                <a:solidFill>
                  <a:srgbClr val="0070C0"/>
                </a:solidFill>
              </a:rPr>
              <a:t>：</a:t>
            </a:r>
            <a:endParaRPr lang="en-US" altLang="zh-CN" sz="2800" b="1" dirty="0">
              <a:solidFill>
                <a:srgbClr val="0070C0"/>
              </a:solidFill>
            </a:endParaRPr>
          </a:p>
          <a:p>
            <a:pPr lvl="1" eaLnBrk="1" hangingPunct="1">
              <a:buFont typeface="Wingdings" panose="05000000000000000000" pitchFamily="2" charset="2"/>
              <a:buChar char="Ø"/>
            </a:pPr>
            <a:r>
              <a:rPr lang="zh-CN" altLang="en-US" sz="2400" b="1" dirty="0"/>
              <a:t>用于仅在元素序列的尾部增加、头部删除元素的场合。</a:t>
            </a:r>
            <a:endParaRPr lang="en-US" altLang="zh-CN" sz="2400" b="1" dirty="0"/>
          </a:p>
          <a:p>
            <a:pPr lvl="1" eaLnBrk="1" hangingPunct="1">
              <a:buFont typeface="Wingdings" panose="05000000000000000000" pitchFamily="2" charset="2"/>
              <a:buChar char="Ø"/>
            </a:pPr>
            <a:r>
              <a:rPr lang="zh-CN" altLang="en-US" sz="2400" b="1" dirty="0"/>
              <a:t>在头文件</a:t>
            </a:r>
            <a:r>
              <a:rPr lang="en-US" altLang="zh-CN" sz="2400" b="1" dirty="0"/>
              <a:t>queue</a:t>
            </a:r>
            <a:r>
              <a:rPr lang="zh-CN" altLang="en-US" sz="2400" b="1" dirty="0"/>
              <a:t>中定义，一般基于</a:t>
            </a:r>
            <a:r>
              <a:rPr lang="en-US" altLang="zh-CN" sz="2400" b="1" dirty="0"/>
              <a:t>deque</a:t>
            </a:r>
            <a:r>
              <a:rPr lang="zh-CN" altLang="en-US" sz="2400" b="1" dirty="0"/>
              <a:t>来实现。</a:t>
            </a:r>
            <a:endParaRPr lang="en-US" altLang="zh-CN" sz="2400" b="1" dirty="0"/>
          </a:p>
          <a:p>
            <a:pPr eaLnBrk="1" hangingPunct="1">
              <a:buFont typeface="Wingdings" panose="05000000000000000000" pitchFamily="2" charset="2"/>
              <a:buChar char="¢"/>
            </a:pPr>
            <a:r>
              <a:rPr lang="en-GB" altLang="zh-CN" sz="2800" b="1" dirty="0">
                <a:solidFill>
                  <a:srgbClr val="0070C0"/>
                </a:solidFill>
              </a:rPr>
              <a:t>priority_queue&lt;</a:t>
            </a:r>
            <a:r>
              <a:rPr lang="zh-CN" altLang="zh-CN" sz="2800" b="1" dirty="0">
                <a:solidFill>
                  <a:srgbClr val="0070C0"/>
                </a:solidFill>
              </a:rPr>
              <a:t>元素类型</a:t>
            </a:r>
            <a:r>
              <a:rPr lang="en-GB" altLang="zh-CN" sz="2800" b="1" dirty="0">
                <a:solidFill>
                  <a:srgbClr val="0070C0"/>
                </a:solidFill>
              </a:rPr>
              <a:t>&gt;</a:t>
            </a:r>
            <a:r>
              <a:rPr lang="zh-CN" altLang="en-US" sz="2800" b="1" dirty="0">
                <a:solidFill>
                  <a:srgbClr val="0070C0"/>
                </a:solidFill>
              </a:rPr>
              <a:t>：</a:t>
            </a:r>
            <a:endParaRPr lang="en-US" altLang="zh-CN" sz="2800" b="1" dirty="0">
              <a:solidFill>
                <a:srgbClr val="0070C0"/>
              </a:solidFill>
            </a:endParaRPr>
          </a:p>
          <a:p>
            <a:pPr lvl="1" eaLnBrk="1" hangingPunct="1">
              <a:buFont typeface="Wingdings" panose="05000000000000000000" pitchFamily="2" charset="2"/>
              <a:buChar char="Ø"/>
            </a:pPr>
            <a:r>
              <a:rPr lang="zh-CN" altLang="en-US" sz="2400" b="1" dirty="0"/>
              <a:t>它与</a:t>
            </a:r>
            <a:r>
              <a:rPr lang="en-US" altLang="zh-CN" sz="2400" b="1" dirty="0"/>
              <a:t>queue</a:t>
            </a:r>
            <a:r>
              <a:rPr lang="zh-CN" altLang="en-US" sz="2400" b="1" dirty="0"/>
              <a:t>的不同之处在于：每次增加元素之后，将对元素的位置进行调整，使得头部元素总是最大的。即，每次删除的总是最大（优先级最高）的元素。</a:t>
            </a:r>
            <a:endParaRPr lang="en-US" altLang="zh-CN" sz="2400" b="1" dirty="0"/>
          </a:p>
          <a:p>
            <a:pPr lvl="1" eaLnBrk="1" hangingPunct="1">
              <a:buFont typeface="Wingdings" panose="05000000000000000000" pitchFamily="2" charset="2"/>
              <a:buChar char="Ø"/>
            </a:pPr>
            <a:r>
              <a:rPr lang="zh-CN" altLang="en-US" sz="2400" b="1" dirty="0"/>
              <a:t>在头文件</a:t>
            </a:r>
            <a:r>
              <a:rPr lang="en-US" altLang="zh-CN" sz="2400" b="1" dirty="0"/>
              <a:t>queue</a:t>
            </a:r>
            <a:r>
              <a:rPr lang="zh-CN" altLang="en-US" sz="2400" b="1" dirty="0"/>
              <a:t>中定义，一般基于</a:t>
            </a:r>
            <a:r>
              <a:rPr lang="en-US" altLang="zh-CN" sz="2400" b="1" dirty="0"/>
              <a:t>vector</a:t>
            </a:r>
            <a:r>
              <a:rPr lang="zh-CN" altLang="en-US" sz="2400" b="1" dirty="0"/>
              <a:t>和</a:t>
            </a:r>
            <a:r>
              <a:rPr lang="en-US" altLang="zh-CN" sz="2400" b="1" dirty="0"/>
              <a:t>heap</a:t>
            </a:r>
            <a:r>
              <a:rPr lang="zh-CN" altLang="en-US" sz="2400" b="1" dirty="0"/>
              <a:t>结构来实现。</a:t>
            </a:r>
            <a:endParaRPr lang="en-GB" altLang="zh-CN" sz="2400" b="1" dirty="0"/>
          </a:p>
        </p:txBody>
      </p:sp>
      <p:sp>
        <p:nvSpPr>
          <p:cNvPr id="45059" name="标题 1"/>
          <p:cNvSpPr>
            <a:spLocks noGrp="1"/>
          </p:cNvSpPr>
          <p:nvPr>
            <p:ph type="title"/>
          </p:nvPr>
        </p:nvSpPr>
        <p:spPr>
          <a:xfrm>
            <a:off x="1523999" y="44624"/>
            <a:ext cx="7129539" cy="1527175"/>
          </a:xfrm>
        </p:spPr>
        <p:txBody>
          <a:bodyPr vert="horz" wrap="square" lIns="91440" tIns="45720" rIns="91440" bIns="45720" anchor="ctr" anchorCtr="0"/>
          <a:lstStyle/>
          <a:p>
            <a:pPr>
              <a:buNone/>
            </a:pPr>
            <a:r>
              <a:rPr lang="en-US" altLang="zh-CN" b="1" dirty="0"/>
              <a:t>STL</a:t>
            </a:r>
            <a:r>
              <a:rPr lang="zh-CN" altLang="en-US" b="1" dirty="0"/>
              <a:t>的主要容器</a:t>
            </a:r>
            <a:endParaRPr lang="zh-CN" altLang="en-US" b="1" dirty="0"/>
          </a:p>
        </p:txBody>
      </p:sp>
      <p:sp>
        <p:nvSpPr>
          <p:cNvPr id="2" name="灯片编号占位符 1"/>
          <p:cNvSpPr>
            <a:spLocks noGrp="1"/>
          </p:cNvSpPr>
          <p:nvPr>
            <p:ph type="sldNum" sz="quarter" idx="12"/>
          </p:nvPr>
        </p:nvSpPr>
        <p:spPr>
          <a:xfrm>
            <a:off x="1523999" y="6248400"/>
            <a:ext cx="1317415" cy="457200"/>
          </a:xfrm>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0825" y="1412776"/>
            <a:ext cx="8642350" cy="4916488"/>
          </a:xfrm>
        </p:spPr>
        <p:txBody>
          <a:bodyPr vert="horz" wrap="square" lIns="91440" tIns="45720" rIns="91440" bIns="45720" numCol="1" anchor="t" anchorCtr="0" compatLnSpc="1">
            <a:normAutofit fontScale="92500" lnSpcReduction="10000"/>
          </a:bodyPr>
          <a:lstStyle/>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2800" b="1" i="0" u="none" strike="noStrike" kern="0" cap="none" spc="0" normalizeH="0" baseline="0" noProof="0" dirty="0">
                <a:ln>
                  <a:noFill/>
                </a:ln>
                <a:solidFill>
                  <a:srgbClr val="0070C0"/>
                </a:solidFill>
                <a:effectLst/>
                <a:uLnTx/>
                <a:uFillTx/>
                <a:latin typeface="+mn-lt"/>
                <a:ea typeface="+mn-ea"/>
                <a:cs typeface="+mn-cs"/>
              </a:rPr>
              <a:t>map&lt;</a:t>
            </a:r>
            <a:r>
              <a:rPr kumimoji="0" lang="zh-CN" altLang="zh-CN" sz="2800" b="1" i="0" u="none" strike="noStrike" kern="0" cap="none" spc="0" normalizeH="0" baseline="0" noProof="0" dirty="0">
                <a:ln>
                  <a:noFill/>
                </a:ln>
                <a:solidFill>
                  <a:srgbClr val="0070C0"/>
                </a:solidFill>
                <a:effectLst/>
                <a:uLnTx/>
                <a:uFillTx/>
                <a:latin typeface="+mn-lt"/>
                <a:ea typeface="+mn-ea"/>
                <a:cs typeface="+mn-cs"/>
              </a:rPr>
              <a:t>关键字类型，值类型</a:t>
            </a:r>
            <a:r>
              <a:rPr kumimoji="0" lang="en-GB" altLang="zh-CN" sz="28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2800" b="1" i="0" u="none" strike="noStrike" kern="0" cap="none" spc="0" normalizeH="0" baseline="0" noProof="0" dirty="0">
                <a:ln>
                  <a:noFill/>
                </a:ln>
                <a:solidFill>
                  <a:srgbClr val="0070C0"/>
                </a:solidFill>
                <a:effectLst/>
                <a:uLnTx/>
                <a:uFillTx/>
                <a:latin typeface="+mn-lt"/>
                <a:ea typeface="+mn-ea"/>
                <a:cs typeface="+mn-cs"/>
              </a:rPr>
              <a:t>，</a:t>
            </a:r>
            <a:endParaRPr kumimoji="0" lang="en-US" altLang="zh-CN" sz="2800" b="1" i="0" u="none" strike="noStrike" kern="0" cap="none" spc="0" normalizeH="0" baseline="0" noProof="0" dirty="0">
              <a:ln>
                <a:noFill/>
              </a:ln>
              <a:solidFill>
                <a:srgbClr val="0070C0"/>
              </a:solidFill>
              <a:effectLst/>
              <a:uLnTx/>
              <a:uFillTx/>
              <a:latin typeface="+mn-lt"/>
              <a:ea typeface="+mn-ea"/>
              <a:cs typeface="+mn-cs"/>
            </a:endParaRPr>
          </a:p>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2800" b="1" i="0" u="none" strike="noStrike" kern="0" cap="none" spc="0" normalizeH="0" baseline="0" noProof="0" dirty="0">
                <a:ln>
                  <a:noFill/>
                </a:ln>
                <a:solidFill>
                  <a:srgbClr val="0070C0"/>
                </a:solidFill>
                <a:effectLst/>
                <a:uLnTx/>
                <a:uFillTx/>
                <a:latin typeface="+mn-lt"/>
                <a:ea typeface="+mn-ea"/>
                <a:cs typeface="+mn-cs"/>
              </a:rPr>
              <a:t>multimap&lt;</a:t>
            </a:r>
            <a:r>
              <a:rPr kumimoji="0" lang="zh-CN" altLang="zh-CN" sz="2800" b="1" i="0" u="none" strike="noStrike" kern="0" cap="none" spc="0" normalizeH="0" baseline="0" noProof="0" dirty="0">
                <a:ln>
                  <a:noFill/>
                </a:ln>
                <a:solidFill>
                  <a:srgbClr val="0070C0"/>
                </a:solidFill>
                <a:effectLst/>
                <a:uLnTx/>
                <a:uFillTx/>
                <a:latin typeface="+mn-lt"/>
                <a:ea typeface="+mn-ea"/>
                <a:cs typeface="+mn-cs"/>
              </a:rPr>
              <a:t>关键字类型，值类型</a:t>
            </a:r>
            <a:r>
              <a:rPr kumimoji="0" lang="en-GB" altLang="zh-CN" sz="28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2800" b="1" i="0" u="none" strike="noStrike" kern="0" cap="none" spc="0" normalizeH="0" baseline="0" noProof="0" dirty="0">
                <a:ln>
                  <a:noFill/>
                </a:ln>
                <a:solidFill>
                  <a:srgbClr val="0070C0"/>
                </a:solidFill>
                <a:effectLst/>
                <a:uLnTx/>
                <a:uFillTx/>
                <a:latin typeface="+mn-lt"/>
                <a:ea typeface="+mn-ea"/>
                <a:cs typeface="+mn-cs"/>
              </a:rPr>
              <a:t>：</a:t>
            </a:r>
            <a:endParaRPr kumimoji="0" lang="en-US"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mn-ea"/>
              </a:rPr>
              <a:t>容器中每个元素由</a:t>
            </a:r>
            <a:r>
              <a:rPr kumimoji="0" lang="en-US" altLang="zh-CN" sz="2400" b="1" i="0" u="none" strike="noStrike" kern="0" cap="none" spc="0" normalizeH="0" baseline="0" noProof="0" dirty="0">
                <a:ln>
                  <a:noFill/>
                </a:ln>
                <a:solidFill>
                  <a:schemeClr val="tx2"/>
                </a:solidFill>
                <a:effectLst/>
                <a:uLnTx/>
                <a:uFillTx/>
                <a:latin typeface="+mn-lt"/>
                <a:ea typeface="+mn-ea"/>
              </a:rPr>
              <a:t>&lt;</a:t>
            </a:r>
            <a:r>
              <a:rPr kumimoji="0" lang="zh-CN" altLang="en-US" sz="2400" b="1" i="0" u="none" strike="noStrike" kern="0" cap="none" spc="0" normalizeH="0" baseline="0" noProof="0" dirty="0">
                <a:ln>
                  <a:noFill/>
                </a:ln>
                <a:solidFill>
                  <a:schemeClr val="tx2"/>
                </a:solidFill>
                <a:effectLst/>
                <a:uLnTx/>
                <a:uFillTx/>
                <a:latin typeface="+mn-lt"/>
                <a:ea typeface="+mn-ea"/>
              </a:rPr>
              <a:t>关键字，值</a:t>
            </a:r>
            <a:r>
              <a:rPr kumimoji="0" lang="en-US" altLang="zh-CN" sz="2400" b="1" i="0" u="none" strike="noStrike" kern="0" cap="none" spc="0" normalizeH="0" baseline="0" noProof="0" dirty="0">
                <a:ln>
                  <a:noFill/>
                </a:ln>
                <a:solidFill>
                  <a:schemeClr val="tx2"/>
                </a:solidFill>
                <a:effectLst/>
                <a:uLnTx/>
                <a:uFillTx/>
                <a:latin typeface="+mn-lt"/>
                <a:ea typeface="+mn-ea"/>
              </a:rPr>
              <a:t>&gt;</a:t>
            </a:r>
            <a:r>
              <a:rPr kumimoji="0" lang="zh-CN" altLang="en-US" sz="2400" b="1" i="0" u="none" strike="noStrike" kern="0" cap="none" spc="0" normalizeH="0" baseline="0" noProof="0" dirty="0">
                <a:ln>
                  <a:noFill/>
                </a:ln>
                <a:solidFill>
                  <a:schemeClr val="tx2"/>
                </a:solidFill>
                <a:effectLst/>
                <a:uLnTx/>
                <a:uFillTx/>
                <a:latin typeface="+mn-lt"/>
                <a:ea typeface="+mn-ea"/>
              </a:rPr>
              <a:t>构成（属于一种</a:t>
            </a:r>
            <a:r>
              <a:rPr kumimoji="0" lang="en-US" altLang="zh-CN" sz="2400" b="1" i="0" u="none" strike="noStrike" kern="0" cap="none" spc="0" normalizeH="0" baseline="0" noProof="0" dirty="0">
                <a:ln>
                  <a:noFill/>
                </a:ln>
                <a:solidFill>
                  <a:schemeClr val="tx2"/>
                </a:solidFill>
                <a:effectLst/>
                <a:uLnTx/>
                <a:uFillTx/>
                <a:latin typeface="+mn-lt"/>
                <a:ea typeface="+mn-ea"/>
              </a:rPr>
              <a:t>pair</a:t>
            </a:r>
            <a:r>
              <a:rPr kumimoji="0" lang="zh-CN" altLang="en-US" sz="2400" b="1" i="0" u="none" strike="noStrike" kern="0" cap="none" spc="0" normalizeH="0" baseline="0" noProof="0" dirty="0">
                <a:ln>
                  <a:noFill/>
                </a:ln>
                <a:solidFill>
                  <a:schemeClr val="tx2"/>
                </a:solidFill>
                <a:effectLst/>
                <a:uLnTx/>
                <a:uFillTx/>
                <a:latin typeface="+mn-lt"/>
                <a:ea typeface="+mn-ea"/>
              </a:rPr>
              <a:t>结构类型，该结构有两个成员：</a:t>
            </a:r>
            <a:r>
              <a:rPr kumimoji="0" lang="en-US" altLang="zh-CN" sz="2400" b="1" i="0" u="none" strike="noStrike" kern="0" cap="none" spc="0" normalizeH="0" baseline="0" noProof="0" dirty="0">
                <a:ln>
                  <a:noFill/>
                </a:ln>
                <a:solidFill>
                  <a:schemeClr val="tx2"/>
                </a:solidFill>
                <a:effectLst/>
                <a:uLnTx/>
                <a:uFillTx/>
                <a:latin typeface="+mn-lt"/>
                <a:ea typeface="+mn-ea"/>
              </a:rPr>
              <a:t>first</a:t>
            </a:r>
            <a:r>
              <a:rPr kumimoji="0" lang="zh-CN" altLang="en-US" sz="2400" b="1" i="0" u="none" strike="noStrike" kern="0" cap="none" spc="0" normalizeH="0" baseline="0" noProof="0" dirty="0">
                <a:ln>
                  <a:noFill/>
                </a:ln>
                <a:solidFill>
                  <a:schemeClr val="tx2"/>
                </a:solidFill>
                <a:effectLst/>
                <a:uLnTx/>
                <a:uFillTx/>
                <a:latin typeface="+mn-lt"/>
                <a:ea typeface="+mn-ea"/>
              </a:rPr>
              <a:t>和</a:t>
            </a:r>
            <a:r>
              <a:rPr kumimoji="0" lang="en-US" altLang="zh-CN" sz="2400" b="1" i="0" u="none" strike="noStrike" kern="0" cap="none" spc="0" normalizeH="0" baseline="0" noProof="0" dirty="0">
                <a:ln>
                  <a:noFill/>
                </a:ln>
                <a:solidFill>
                  <a:schemeClr val="tx2"/>
                </a:solidFill>
                <a:effectLst/>
                <a:uLnTx/>
                <a:uFillTx/>
                <a:latin typeface="+mn-lt"/>
                <a:ea typeface="+mn-ea"/>
              </a:rPr>
              <a:t>second</a:t>
            </a:r>
            <a:r>
              <a:rPr kumimoji="0" lang="zh-CN" altLang="en-US" sz="2400" b="1" i="0" u="none" strike="noStrike" kern="0" cap="none" spc="0" normalizeH="0" baseline="0" noProof="0" dirty="0">
                <a:ln>
                  <a:noFill/>
                </a:ln>
                <a:solidFill>
                  <a:schemeClr val="tx2"/>
                </a:solidFill>
                <a:effectLst/>
                <a:uLnTx/>
                <a:uFillTx/>
                <a:latin typeface="+mn-lt"/>
                <a:ea typeface="+mn-ea"/>
              </a:rPr>
              <a:t>，关键字对应</a:t>
            </a:r>
            <a:r>
              <a:rPr kumimoji="0" lang="en-US" altLang="zh-CN" sz="2400" b="1" i="0" u="none" strike="noStrike" kern="0" cap="none" spc="0" normalizeH="0" baseline="0" noProof="0" dirty="0">
                <a:ln>
                  <a:noFill/>
                </a:ln>
                <a:solidFill>
                  <a:schemeClr val="tx2"/>
                </a:solidFill>
                <a:effectLst/>
                <a:uLnTx/>
                <a:uFillTx/>
                <a:latin typeface="+mn-lt"/>
                <a:ea typeface="+mn-ea"/>
              </a:rPr>
              <a:t>first</a:t>
            </a:r>
            <a:r>
              <a:rPr kumimoji="0" lang="zh-CN" altLang="en-US" sz="2400" b="1" i="0" u="none" strike="noStrike" kern="0" cap="none" spc="0" normalizeH="0" baseline="0" noProof="0" dirty="0">
                <a:ln>
                  <a:noFill/>
                </a:ln>
                <a:solidFill>
                  <a:schemeClr val="tx2"/>
                </a:solidFill>
                <a:effectLst/>
                <a:uLnTx/>
                <a:uFillTx/>
                <a:latin typeface="+mn-lt"/>
                <a:ea typeface="+mn-ea"/>
              </a:rPr>
              <a:t>成员，值对应</a:t>
            </a:r>
            <a:r>
              <a:rPr kumimoji="0" lang="en-US" altLang="zh-CN" sz="2400" b="1" i="0" u="none" strike="noStrike" kern="0" cap="none" spc="0" normalizeH="0" baseline="0" noProof="0" dirty="0">
                <a:ln>
                  <a:noFill/>
                </a:ln>
                <a:solidFill>
                  <a:schemeClr val="tx2"/>
                </a:solidFill>
                <a:effectLst/>
                <a:uLnTx/>
                <a:uFillTx/>
                <a:latin typeface="+mn-lt"/>
                <a:ea typeface="+mn-ea"/>
              </a:rPr>
              <a:t>second</a:t>
            </a:r>
            <a:r>
              <a:rPr kumimoji="0" lang="zh-CN" altLang="en-US" sz="2400" b="1" i="0" u="none" strike="noStrike" kern="0" cap="none" spc="0" normalizeH="0" baseline="0" noProof="0" dirty="0">
                <a:ln>
                  <a:noFill/>
                </a:ln>
                <a:solidFill>
                  <a:schemeClr val="tx2"/>
                </a:solidFill>
                <a:effectLst/>
                <a:uLnTx/>
                <a:uFillTx/>
                <a:latin typeface="+mn-lt"/>
                <a:ea typeface="+mn-ea"/>
              </a:rPr>
              <a:t>成员），元素是根据其关键字排序的，用于需要根据关键字来访问元素的场合。</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mn-ea"/>
              </a:rPr>
              <a:t>对于</a:t>
            </a:r>
            <a:r>
              <a:rPr kumimoji="0" lang="en-US" altLang="zh-CN" sz="2400" b="1" i="0" u="none" strike="noStrike" kern="0" cap="none" spc="0" normalizeH="0" baseline="0" noProof="0" dirty="0">
                <a:ln>
                  <a:noFill/>
                </a:ln>
                <a:solidFill>
                  <a:schemeClr val="tx2"/>
                </a:solidFill>
                <a:effectLst/>
                <a:uLnTx/>
                <a:uFillTx/>
                <a:latin typeface="+mn-lt"/>
                <a:ea typeface="+mn-ea"/>
              </a:rPr>
              <a:t>map</a:t>
            </a:r>
            <a:r>
              <a:rPr kumimoji="0" lang="zh-CN" altLang="en-US" sz="2400" b="1" i="0" u="none" strike="noStrike" kern="0" cap="none" spc="0" normalizeH="0" baseline="0" noProof="0" dirty="0">
                <a:ln>
                  <a:noFill/>
                </a:ln>
                <a:solidFill>
                  <a:schemeClr val="tx2"/>
                </a:solidFill>
                <a:effectLst/>
                <a:uLnTx/>
                <a:uFillTx/>
                <a:latin typeface="+mn-lt"/>
                <a:ea typeface="+mn-ea"/>
              </a:rPr>
              <a:t>，不同元素的关键字不能相同；</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mn-ea"/>
              </a:rPr>
              <a:t>    </a:t>
            </a:r>
            <a:r>
              <a:rPr kumimoji="0" lang="zh-CN" altLang="en-US" sz="2400" b="1" i="0" u="none" strike="noStrike" kern="0" cap="none" spc="0" normalizeH="0" baseline="0" noProof="0" dirty="0">
                <a:ln>
                  <a:noFill/>
                </a:ln>
                <a:solidFill>
                  <a:schemeClr val="tx2"/>
                </a:solidFill>
                <a:effectLst/>
                <a:uLnTx/>
                <a:uFillTx/>
                <a:latin typeface="+mn-lt"/>
                <a:ea typeface="+mn-ea"/>
              </a:rPr>
              <a:t>对于</a:t>
            </a:r>
            <a:r>
              <a:rPr kumimoji="0" lang="en-US" altLang="zh-CN" sz="2400" b="1" i="0" u="none" strike="noStrike" kern="0" cap="none" spc="0" normalizeH="0" baseline="0" noProof="0" dirty="0" err="1">
                <a:ln>
                  <a:noFill/>
                </a:ln>
                <a:solidFill>
                  <a:schemeClr val="tx2"/>
                </a:solidFill>
                <a:effectLst/>
                <a:uLnTx/>
                <a:uFillTx/>
                <a:latin typeface="+mn-lt"/>
                <a:ea typeface="+mn-ea"/>
              </a:rPr>
              <a:t>multimap</a:t>
            </a:r>
            <a:r>
              <a:rPr kumimoji="0" lang="zh-CN" altLang="en-US" sz="2400" b="1" i="0" u="none" strike="noStrike" kern="0" cap="none" spc="0" normalizeH="0" baseline="0" noProof="0" dirty="0">
                <a:ln>
                  <a:noFill/>
                </a:ln>
                <a:solidFill>
                  <a:schemeClr val="tx2"/>
                </a:solidFill>
                <a:effectLst/>
                <a:uLnTx/>
                <a:uFillTx/>
                <a:latin typeface="+mn-lt"/>
                <a:ea typeface="+mn-ea"/>
              </a:rPr>
              <a:t>，不同元素的关键字可以相同。</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mn-ea"/>
              </a:rPr>
              <a:t>它们在头文件</a:t>
            </a:r>
            <a:r>
              <a:rPr kumimoji="0" lang="en-US" altLang="zh-CN" sz="2400" b="1" i="0" u="none" strike="noStrike" kern="0" cap="none" spc="0" normalizeH="0" baseline="0" noProof="0" dirty="0">
                <a:ln>
                  <a:noFill/>
                </a:ln>
                <a:solidFill>
                  <a:schemeClr val="tx2"/>
                </a:solidFill>
                <a:effectLst/>
                <a:uLnTx/>
                <a:uFillTx/>
                <a:latin typeface="+mn-lt"/>
                <a:ea typeface="+mn-ea"/>
              </a:rPr>
              <a:t>map</a:t>
            </a:r>
            <a:r>
              <a:rPr kumimoji="0" lang="zh-CN" altLang="en-US" sz="2400" b="1" i="0" u="none" strike="noStrike" kern="0" cap="none" spc="0" normalizeH="0" baseline="0" noProof="0" dirty="0">
                <a:ln>
                  <a:noFill/>
                </a:ln>
                <a:solidFill>
                  <a:schemeClr val="tx2"/>
                </a:solidFill>
                <a:effectLst/>
                <a:uLnTx/>
                <a:uFillTx/>
                <a:latin typeface="+mn-lt"/>
                <a:ea typeface="+mn-ea"/>
              </a:rPr>
              <a:t>中定义，常常用某种二叉树来实现。</a:t>
            </a:r>
            <a:endParaRPr kumimoji="0" lang="en-GB" altLang="zh-CN" sz="24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en-GB" altLang="zh-CN" sz="2800" b="1" i="0" u="none" strike="noStrike" kern="0" cap="none" spc="0" normalizeH="0" baseline="0" noProof="0" dirty="0">
                <a:ln>
                  <a:noFill/>
                </a:ln>
                <a:solidFill>
                  <a:srgbClr val="0070C0"/>
                </a:solidFill>
                <a:effectLst/>
                <a:uLnTx/>
                <a:uFillTx/>
                <a:latin typeface="+mn-lt"/>
                <a:ea typeface="+mn-ea"/>
                <a:cs typeface="+mn-cs"/>
              </a:rPr>
              <a:t>set&lt;</a:t>
            </a:r>
            <a:r>
              <a:rPr kumimoji="0" lang="zh-CN" altLang="zh-CN" sz="2800" b="1" i="0" u="none" strike="noStrike" kern="0" cap="none" spc="0" normalizeH="0" baseline="0" noProof="0" dirty="0">
                <a:ln>
                  <a:noFill/>
                </a:ln>
                <a:solidFill>
                  <a:srgbClr val="0070C0"/>
                </a:solidFill>
                <a:effectLst/>
                <a:uLnTx/>
                <a:uFillTx/>
                <a:latin typeface="+mn-lt"/>
                <a:ea typeface="+mn-ea"/>
                <a:cs typeface="+mn-cs"/>
              </a:rPr>
              <a:t>元素类型</a:t>
            </a:r>
            <a:r>
              <a:rPr kumimoji="0" lang="en-GB" altLang="zh-CN" sz="2800" b="1" i="0" u="none" strike="noStrike" kern="0" cap="none" spc="0" normalizeH="0" baseline="0" noProof="0" dirty="0">
                <a:ln>
                  <a:noFill/>
                </a:ln>
                <a:solidFill>
                  <a:srgbClr val="0070C0"/>
                </a:solidFill>
                <a:effectLst/>
                <a:uLnTx/>
                <a:uFillTx/>
                <a:latin typeface="+mn-lt"/>
                <a:ea typeface="+mn-ea"/>
                <a:cs typeface="+mn-cs"/>
              </a:rPr>
              <a:t>&gt;</a:t>
            </a:r>
            <a:r>
              <a:rPr kumimoji="0" lang="zh-CN" altLang="zh-CN" sz="2800" b="1" i="0" u="none" strike="noStrike" kern="0" cap="none" spc="0" normalizeH="0" baseline="0" noProof="0" dirty="0">
                <a:ln>
                  <a:noFill/>
                </a:ln>
                <a:solidFill>
                  <a:srgbClr val="0070C0"/>
                </a:solidFill>
                <a:effectLst/>
                <a:uLnTx/>
                <a:uFillTx/>
                <a:latin typeface="+mn-lt"/>
                <a:ea typeface="+mn-ea"/>
                <a:cs typeface="+mn-cs"/>
              </a:rPr>
              <a:t>和</a:t>
            </a:r>
            <a:r>
              <a:rPr kumimoji="0" lang="en-GB" altLang="zh-CN" sz="2800" b="1" i="0" u="none" strike="noStrike" kern="0" cap="none" spc="0" normalizeH="0" baseline="0" noProof="0" dirty="0">
                <a:ln>
                  <a:noFill/>
                </a:ln>
                <a:solidFill>
                  <a:srgbClr val="0070C0"/>
                </a:solidFill>
                <a:effectLst/>
                <a:uLnTx/>
                <a:uFillTx/>
                <a:latin typeface="+mn-lt"/>
                <a:ea typeface="+mn-ea"/>
                <a:cs typeface="+mn-cs"/>
              </a:rPr>
              <a:t>multiset&lt;</a:t>
            </a:r>
            <a:r>
              <a:rPr kumimoji="0" lang="zh-CN" altLang="zh-CN" sz="2800" b="1" i="0" u="none" strike="noStrike" kern="0" cap="none" spc="0" normalizeH="0" baseline="0" noProof="0" dirty="0">
                <a:ln>
                  <a:noFill/>
                </a:ln>
                <a:solidFill>
                  <a:srgbClr val="0070C0"/>
                </a:solidFill>
                <a:effectLst/>
                <a:uLnTx/>
                <a:uFillTx/>
                <a:latin typeface="+mn-lt"/>
                <a:ea typeface="+mn-ea"/>
                <a:cs typeface="+mn-cs"/>
              </a:rPr>
              <a:t>元素类型</a:t>
            </a:r>
            <a:r>
              <a:rPr kumimoji="0" lang="en-GB" altLang="zh-CN" sz="2800" b="1" i="0" u="none" strike="noStrike" kern="0" cap="none" spc="0" normalizeH="0" baseline="0" noProof="0" dirty="0">
                <a:ln>
                  <a:noFill/>
                </a:ln>
                <a:solidFill>
                  <a:srgbClr val="0070C0"/>
                </a:solidFill>
                <a:effectLst/>
                <a:uLnTx/>
                <a:uFillTx/>
                <a:latin typeface="+mn-lt"/>
                <a:ea typeface="+mn-ea"/>
                <a:cs typeface="+mn-cs"/>
              </a:rPr>
              <a:t>&gt;</a:t>
            </a:r>
            <a:r>
              <a:rPr kumimoji="0" lang="zh-CN" altLang="en-US" sz="2800" b="1" i="0" u="none" strike="noStrike" kern="0" cap="none" spc="0" normalizeH="0" baseline="0" noProof="0" dirty="0">
                <a:ln>
                  <a:noFill/>
                </a:ln>
                <a:solidFill>
                  <a:srgbClr val="0070C0"/>
                </a:solidFill>
                <a:effectLst/>
                <a:uLnTx/>
                <a:uFillTx/>
                <a:latin typeface="+mn-lt"/>
                <a:ea typeface="+mn-ea"/>
                <a:cs typeface="+mn-cs"/>
              </a:rPr>
              <a:t>：</a:t>
            </a:r>
            <a:endParaRPr kumimoji="0" lang="en-GB"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mn-ea"/>
              </a:rPr>
              <a:t>它们分别是</a:t>
            </a:r>
            <a:r>
              <a:rPr kumimoji="0" lang="en-US" altLang="zh-CN" sz="2400" b="1" i="0" u="none" strike="noStrike" kern="0" cap="none" spc="0" normalizeH="0" baseline="0" noProof="0" dirty="0">
                <a:ln>
                  <a:noFill/>
                </a:ln>
                <a:solidFill>
                  <a:schemeClr val="tx2"/>
                </a:solidFill>
                <a:effectLst/>
                <a:uLnTx/>
                <a:uFillTx/>
                <a:latin typeface="+mn-lt"/>
                <a:ea typeface="+mn-ea"/>
              </a:rPr>
              <a:t>map</a:t>
            </a:r>
            <a:r>
              <a:rPr kumimoji="0" lang="zh-CN" altLang="en-US" sz="2400" b="1" i="0" u="none" strike="noStrike" kern="0" cap="none" spc="0" normalizeH="0" baseline="0" noProof="0" dirty="0">
                <a:ln>
                  <a:noFill/>
                </a:ln>
                <a:solidFill>
                  <a:schemeClr val="tx2"/>
                </a:solidFill>
                <a:effectLst/>
                <a:uLnTx/>
                <a:uFillTx/>
                <a:latin typeface="+mn-lt"/>
                <a:ea typeface="+mn-ea"/>
              </a:rPr>
              <a:t>和</a:t>
            </a:r>
            <a:r>
              <a:rPr kumimoji="0" lang="en-US" altLang="zh-CN" sz="2400" b="1" i="0" u="none" strike="noStrike" kern="0" cap="none" spc="0" normalizeH="0" baseline="0" noProof="0" dirty="0" err="1">
                <a:ln>
                  <a:noFill/>
                </a:ln>
                <a:solidFill>
                  <a:schemeClr val="tx2"/>
                </a:solidFill>
                <a:effectLst/>
                <a:uLnTx/>
                <a:uFillTx/>
                <a:latin typeface="+mn-lt"/>
                <a:ea typeface="+mn-ea"/>
              </a:rPr>
              <a:t>multimap</a:t>
            </a:r>
            <a:r>
              <a:rPr kumimoji="0" lang="zh-CN" altLang="en-US" sz="2400" b="1" i="0" u="none" strike="noStrike" kern="0" cap="none" spc="0" normalizeH="0" baseline="0" noProof="0" dirty="0">
                <a:ln>
                  <a:noFill/>
                </a:ln>
                <a:solidFill>
                  <a:schemeClr val="tx2"/>
                </a:solidFill>
                <a:effectLst/>
                <a:uLnTx/>
                <a:uFillTx/>
                <a:latin typeface="+mn-lt"/>
                <a:ea typeface="+mn-ea"/>
              </a:rPr>
              <a:t>的特例。在</a:t>
            </a:r>
            <a:r>
              <a:rPr kumimoji="0" lang="en-US" altLang="zh-CN" sz="2400" b="1" i="0" u="none" strike="noStrike" kern="0" cap="none" spc="0" normalizeH="0" baseline="0" noProof="0" dirty="0">
                <a:ln>
                  <a:noFill/>
                </a:ln>
                <a:solidFill>
                  <a:schemeClr val="tx2"/>
                </a:solidFill>
                <a:effectLst/>
                <a:uLnTx/>
                <a:uFillTx/>
                <a:latin typeface="+mn-lt"/>
                <a:ea typeface="+mn-ea"/>
              </a:rPr>
              <a:t>set</a:t>
            </a:r>
            <a:r>
              <a:rPr kumimoji="0" lang="zh-CN" altLang="en-US" sz="2400" b="1" i="0" u="none" strike="noStrike" kern="0" cap="none" spc="0" normalizeH="0" baseline="0" noProof="0" dirty="0">
                <a:ln>
                  <a:noFill/>
                </a:ln>
                <a:solidFill>
                  <a:schemeClr val="tx2"/>
                </a:solidFill>
                <a:effectLst/>
                <a:uLnTx/>
                <a:uFillTx/>
                <a:latin typeface="+mn-lt"/>
                <a:ea typeface="+mn-ea"/>
              </a:rPr>
              <a:t>和</a:t>
            </a:r>
            <a:r>
              <a:rPr kumimoji="0" lang="en-US" altLang="zh-CN" sz="2400" b="1" i="0" u="none" strike="noStrike" kern="0" cap="none" spc="0" normalizeH="0" baseline="0" noProof="0" dirty="0">
                <a:ln>
                  <a:noFill/>
                </a:ln>
                <a:solidFill>
                  <a:schemeClr val="tx2"/>
                </a:solidFill>
                <a:effectLst/>
                <a:uLnTx/>
                <a:uFillTx/>
                <a:latin typeface="+mn-lt"/>
                <a:ea typeface="+mn-ea"/>
              </a:rPr>
              <a:t>multiset</a:t>
            </a:r>
            <a:r>
              <a:rPr kumimoji="0" lang="zh-CN" altLang="en-US" sz="2400" b="1" i="0" u="none" strike="noStrike" kern="0" cap="none" spc="0" normalizeH="0" baseline="0" noProof="0" dirty="0">
                <a:ln>
                  <a:noFill/>
                </a:ln>
                <a:solidFill>
                  <a:schemeClr val="tx2"/>
                </a:solidFill>
                <a:effectLst/>
                <a:uLnTx/>
                <a:uFillTx/>
                <a:latin typeface="+mn-lt"/>
                <a:ea typeface="+mn-ea"/>
              </a:rPr>
              <a:t>中，每个元素只有关键字而没有值，或者说关键字与值合一了。</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742950" marR="0" lvl="1" indent="-28575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mn-ea"/>
              </a:rPr>
              <a:t>在头文件</a:t>
            </a:r>
            <a:r>
              <a:rPr kumimoji="0" lang="en-US" altLang="zh-CN" sz="2400" b="1" i="0" u="none" strike="noStrike" kern="0" cap="none" spc="0" normalizeH="0" baseline="0" noProof="0" dirty="0">
                <a:ln>
                  <a:noFill/>
                </a:ln>
                <a:solidFill>
                  <a:schemeClr val="tx2"/>
                </a:solidFill>
                <a:effectLst/>
                <a:uLnTx/>
                <a:uFillTx/>
                <a:latin typeface="+mn-lt"/>
                <a:ea typeface="+mn-ea"/>
              </a:rPr>
              <a:t>set</a:t>
            </a:r>
            <a:r>
              <a:rPr kumimoji="0" lang="zh-CN" altLang="en-US" sz="2400" b="1" i="0" u="none" strike="noStrike" kern="0" cap="none" spc="0" normalizeH="0" baseline="0" noProof="0" dirty="0">
                <a:ln>
                  <a:noFill/>
                </a:ln>
                <a:solidFill>
                  <a:schemeClr val="tx2"/>
                </a:solidFill>
                <a:effectLst/>
                <a:uLnTx/>
                <a:uFillTx/>
                <a:latin typeface="+mn-lt"/>
                <a:ea typeface="+mn-ea"/>
              </a:rPr>
              <a:t>中定义。</a:t>
            </a:r>
            <a:endParaRPr kumimoji="0" lang="en-GB" altLang="zh-CN" sz="2400" b="1" i="0" u="none" strike="noStrike" kern="0" cap="none" spc="0" normalizeH="0" baseline="0" noProof="0" dirty="0">
              <a:ln>
                <a:noFill/>
              </a:ln>
              <a:solidFill>
                <a:schemeClr val="tx2"/>
              </a:solidFill>
              <a:effectLst/>
              <a:uLnTx/>
              <a:uFillTx/>
              <a:latin typeface="+mn-lt"/>
              <a:ea typeface="+mn-ea"/>
            </a:endParaRPr>
          </a:p>
        </p:txBody>
      </p:sp>
      <p:sp>
        <p:nvSpPr>
          <p:cNvPr id="46083" name="标题 1"/>
          <p:cNvSpPr>
            <a:spLocks noGrp="1"/>
          </p:cNvSpPr>
          <p:nvPr>
            <p:ph type="title"/>
          </p:nvPr>
        </p:nvSpPr>
        <p:spPr/>
        <p:txBody>
          <a:bodyPr vert="horz" wrap="square" lIns="91440" tIns="45720" rIns="91440" bIns="45720" anchor="ctr" anchorCtr="0"/>
          <a:lstStyle/>
          <a:p>
            <a:pPr>
              <a:buNone/>
            </a:pPr>
            <a:r>
              <a:rPr lang="en-US" altLang="zh-CN" b="1" dirty="0"/>
              <a:t>STL</a:t>
            </a:r>
            <a:r>
              <a:rPr lang="zh-CN" altLang="en-US" b="1" dirty="0"/>
              <a:t>的主要容器</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内容占位符 2"/>
          <p:cNvSpPr>
            <a:spLocks noGrp="1"/>
          </p:cNvSpPr>
          <p:nvPr>
            <p:ph idx="1"/>
          </p:nvPr>
        </p:nvSpPr>
        <p:spPr>
          <a:xfrm>
            <a:off x="863600" y="2565400"/>
            <a:ext cx="7416800" cy="2879725"/>
          </a:xfrm>
        </p:spPr>
        <p:txBody>
          <a:bodyPr vert="horz" wrap="square" lIns="91440" tIns="45720" rIns="91440" bIns="45720" anchor="t" anchorCtr="0"/>
          <a:lstStyle/>
          <a:p>
            <a:pPr eaLnBrk="1" hangingPunct="1"/>
            <a:r>
              <a:rPr lang="en-GB" altLang="zh-CN" b="1" dirty="0">
                <a:solidFill>
                  <a:srgbClr val="0070C0"/>
                </a:solidFill>
              </a:rPr>
              <a:t>basic_string&lt;</a:t>
            </a:r>
            <a:r>
              <a:rPr lang="zh-CN" altLang="zh-CN" b="1" dirty="0">
                <a:solidFill>
                  <a:srgbClr val="0070C0"/>
                </a:solidFill>
              </a:rPr>
              <a:t>字符类型</a:t>
            </a:r>
            <a:r>
              <a:rPr lang="en-GB" altLang="zh-CN" b="1" dirty="0">
                <a:solidFill>
                  <a:srgbClr val="0070C0"/>
                </a:solidFill>
              </a:rPr>
              <a:t>&gt;</a:t>
            </a:r>
            <a:r>
              <a:rPr lang="zh-CN" altLang="en-US" b="1" dirty="0">
                <a:solidFill>
                  <a:srgbClr val="0070C0"/>
                </a:solidFill>
              </a:rPr>
              <a:t>：</a:t>
            </a:r>
            <a:endParaRPr lang="en-GB" altLang="zh-CN" b="1" dirty="0">
              <a:solidFill>
                <a:srgbClr val="0070C0"/>
              </a:solidFill>
            </a:endParaRPr>
          </a:p>
          <a:p>
            <a:pPr lvl="1" eaLnBrk="1" hangingPunct="1">
              <a:buFont typeface="Wingdings" panose="05000000000000000000" pitchFamily="2" charset="2"/>
              <a:buChar char="Ø"/>
            </a:pPr>
            <a:r>
              <a:rPr lang="zh-CN" altLang="en-US" sz="2400" b="1" dirty="0"/>
              <a:t>与</a:t>
            </a:r>
            <a:r>
              <a:rPr lang="en-US" altLang="zh-CN" sz="2400" b="1" dirty="0"/>
              <a:t>vector</a:t>
            </a:r>
            <a:r>
              <a:rPr lang="zh-CN" altLang="en-US" sz="2400" b="1" dirty="0"/>
              <a:t>类似，不同之处在于其元素为字符类型，并提供了一系列与字符串相关的操作。</a:t>
            </a:r>
            <a:endParaRPr lang="en-US" altLang="zh-CN" sz="2400" b="1" dirty="0"/>
          </a:p>
          <a:p>
            <a:pPr lvl="1" eaLnBrk="1" hangingPunct="1">
              <a:buFont typeface="Wingdings" panose="05000000000000000000" pitchFamily="2" charset="2"/>
              <a:buChar char="Ø"/>
            </a:pPr>
            <a:r>
              <a:rPr lang="en-US" altLang="zh-CN" sz="2400" b="1" dirty="0"/>
              <a:t>string</a:t>
            </a:r>
            <a:r>
              <a:rPr lang="zh-CN" altLang="en-US" sz="2400" b="1" dirty="0"/>
              <a:t>和</a:t>
            </a:r>
            <a:r>
              <a:rPr lang="en-US" altLang="zh-CN" sz="2400" b="1" dirty="0"/>
              <a:t>wstring</a:t>
            </a:r>
            <a:r>
              <a:rPr lang="zh-CN" altLang="en-US" sz="2400" b="1" dirty="0"/>
              <a:t>分别是它的两个实例：</a:t>
            </a:r>
            <a:r>
              <a:rPr lang="en-US" altLang="zh-CN" sz="2400" b="1" dirty="0"/>
              <a:t>basic_string&lt;char&gt;</a:t>
            </a:r>
            <a:r>
              <a:rPr lang="zh-CN" altLang="en-US" sz="2400" b="1" dirty="0"/>
              <a:t>和</a:t>
            </a:r>
            <a:r>
              <a:rPr lang="en-US" altLang="zh-CN" sz="2400" b="1" dirty="0"/>
              <a:t>basic_string&lt;wchar_t&gt;</a:t>
            </a:r>
            <a:r>
              <a:rPr lang="zh-CN" altLang="en-US" sz="2400" b="1" dirty="0"/>
              <a:t>。</a:t>
            </a:r>
            <a:endParaRPr lang="en-US" altLang="zh-CN" sz="2400" b="1" dirty="0"/>
          </a:p>
          <a:p>
            <a:pPr lvl="1" eaLnBrk="1" hangingPunct="1">
              <a:buFont typeface="Wingdings" panose="05000000000000000000" pitchFamily="2" charset="2"/>
              <a:buChar char="Ø"/>
            </a:pPr>
            <a:r>
              <a:rPr lang="zh-CN" altLang="en-US" sz="2400" b="1" dirty="0"/>
              <a:t>在头文件</a:t>
            </a:r>
            <a:r>
              <a:rPr lang="en-US" altLang="zh-CN" sz="2400" b="1" dirty="0"/>
              <a:t>string</a:t>
            </a:r>
            <a:r>
              <a:rPr lang="zh-CN" altLang="en-US" sz="2400" b="1" dirty="0"/>
              <a:t>中定义。</a:t>
            </a:r>
            <a:endParaRPr lang="en-US" altLang="zh-CN" sz="2400" b="1" dirty="0"/>
          </a:p>
        </p:txBody>
      </p:sp>
      <p:sp>
        <p:nvSpPr>
          <p:cNvPr id="47107" name="标题 1"/>
          <p:cNvSpPr>
            <a:spLocks noGrp="1"/>
          </p:cNvSpPr>
          <p:nvPr>
            <p:ph type="title"/>
          </p:nvPr>
        </p:nvSpPr>
        <p:spPr/>
        <p:txBody>
          <a:bodyPr vert="horz" wrap="square" lIns="91440" tIns="45720" rIns="91440" bIns="45720" anchor="ctr" anchorCtr="0"/>
          <a:lstStyle/>
          <a:p>
            <a:pPr>
              <a:buNone/>
            </a:pPr>
            <a:r>
              <a:rPr lang="en-US" altLang="zh-CN" b="1" dirty="0"/>
              <a:t>STL</a:t>
            </a:r>
            <a:r>
              <a:rPr lang="zh-CN" altLang="en-US" b="1" dirty="0"/>
              <a:t>的主要容器</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3"/>
          <p:cNvSpPr>
            <a:spLocks noGrp="1" noChangeArrowheads="1"/>
          </p:cNvSpPr>
          <p:nvPr>
            <p:ph type="body" idx="1"/>
          </p:nvPr>
        </p:nvSpPr>
        <p:spPr>
          <a:xfrm>
            <a:off x="250825" y="1125538"/>
            <a:ext cx="3827463" cy="2349500"/>
          </a:xfrm>
          <a:noFill/>
          <a:extLst>
            <a:ext uri="{909E8E84-426E-40DD-AFC4-6F175D3DCCD1}">
              <a14:hiddenFill xmlns:a14="http://schemas.microsoft.com/office/drawing/2010/main">
                <a:solidFill>
                  <a:schemeClr val="hlink"/>
                </a:solidFill>
              </a14:hiddenFill>
            </a:ext>
          </a:extLst>
        </p:spPr>
        <p:txBody>
          <a:bodyPr/>
          <a:lstStyle/>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class IntStack</a:t>
            </a:r>
            <a:endParaRPr lang="en-US" altLang="zh-CN" sz="2400" b="1">
              <a:solidFill>
                <a:schemeClr val="tx2"/>
              </a:solidFill>
              <a:latin typeface="Times New Roman" panose="02020603050405020304" pitchFamily="18" charset="0"/>
              <a:cs typeface="Times New Roman" panose="02020603050405020304" pitchFamily="18" charset="0"/>
            </a:endParaRPr>
          </a:p>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		int buf[100];</a:t>
            </a:r>
            <a:endParaRPr lang="en-US" altLang="zh-CN" sz="2400" b="1">
              <a:solidFill>
                <a:schemeClr val="tx2"/>
              </a:solidFill>
              <a:latin typeface="Times New Roman" panose="02020603050405020304" pitchFamily="18" charset="0"/>
              <a:cs typeface="Times New Roman" panose="02020603050405020304" pitchFamily="18" charset="0"/>
            </a:endParaRPr>
          </a:p>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	public:</a:t>
            </a:r>
            <a:endParaRPr lang="en-US" altLang="zh-CN" sz="2400" b="1">
              <a:solidFill>
                <a:schemeClr val="tx2"/>
              </a:solidFill>
              <a:latin typeface="Times New Roman" panose="02020603050405020304" pitchFamily="18" charset="0"/>
              <a:cs typeface="Times New Roman" panose="02020603050405020304" pitchFamily="18" charset="0"/>
            </a:endParaRPr>
          </a:p>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		bool push(int);</a:t>
            </a:r>
            <a:endParaRPr lang="en-US" altLang="zh-CN" sz="2400" b="1">
              <a:solidFill>
                <a:schemeClr val="tx2"/>
              </a:solidFill>
              <a:latin typeface="Times New Roman" panose="02020603050405020304" pitchFamily="18" charset="0"/>
              <a:cs typeface="Times New Roman" panose="02020603050405020304" pitchFamily="18" charset="0"/>
            </a:endParaRPr>
          </a:p>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		bool pop(int&amp;);</a:t>
            </a:r>
            <a:endParaRPr lang="en-US" altLang="zh-CN" sz="2400" b="1">
              <a:solidFill>
                <a:schemeClr val="tx2"/>
              </a:solidFill>
              <a:latin typeface="Times New Roman" panose="02020603050405020304" pitchFamily="18" charset="0"/>
              <a:cs typeface="Times New Roman" panose="02020603050405020304" pitchFamily="18" charset="0"/>
            </a:endParaRPr>
          </a:p>
          <a:p>
            <a:pPr eaLnBrk="1" hangingPunct="1">
              <a:lnSpc>
                <a:spcPct val="80000"/>
              </a:lnSpc>
              <a:buFont typeface="Wingdings" panose="05000000000000000000" pitchFamily="2" charset="2"/>
              <a:buNone/>
              <a:defRPr/>
            </a:pPr>
            <a:r>
              <a:rPr lang="en-US" altLang="zh-CN" sz="2400" b="1">
                <a:solidFill>
                  <a:schemeClr val="tx2"/>
                </a:solidFill>
                <a:latin typeface="Times New Roman" panose="02020603050405020304" pitchFamily="18" charset="0"/>
                <a:cs typeface="Times New Roman" panose="02020603050405020304" pitchFamily="18" charset="0"/>
              </a:rPr>
              <a:t>};</a:t>
            </a:r>
            <a:endParaRPr lang="en-US" altLang="zh-CN" sz="2400" b="1">
              <a:solidFill>
                <a:schemeClr val="tx2"/>
              </a:solidFill>
              <a:latin typeface="Times New Roman" panose="02020603050405020304" pitchFamily="18" charset="0"/>
              <a:cs typeface="Times New Roman" panose="02020603050405020304" pitchFamily="18" charset="0"/>
            </a:endParaRPr>
          </a:p>
        </p:txBody>
      </p:sp>
      <p:sp>
        <p:nvSpPr>
          <p:cNvPr id="8196" name="Text Box 4"/>
          <p:cNvSpPr txBox="1">
            <a:spLocks noChangeArrowheads="1"/>
          </p:cNvSpPr>
          <p:nvPr/>
        </p:nvSpPr>
        <p:spPr bwMode="auto">
          <a:xfrm>
            <a:off x="296863" y="3789363"/>
            <a:ext cx="4623382" cy="2308324"/>
          </a:xfrm>
          <a:prstGeom prst="rect">
            <a:avLst/>
          </a:prstGeom>
          <a:noFill/>
          <a:ln w="9525">
            <a:noFill/>
            <a:miter lim="800000"/>
          </a:ln>
          <a:effectLst/>
          <a:extLst>
            <a:ext uri="{909E8E84-426E-40DD-AFC4-6F175D3DCCD1}">
              <a14:hiddenFill xmlns:a14="http://schemas.microsoft.com/office/drawing/2010/main">
                <a:solidFill>
                  <a:schemeClr val="hlink"/>
                </a:solidFill>
              </a14:hiddenFill>
            </a:ext>
          </a:extLst>
        </p:spPr>
        <p:txBody>
          <a:bodyPr wrap="none">
            <a:spAutoFit/>
          </a:bodyPr>
          <a:lstStyle/>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class DoubleStack</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double buf[100];</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public:</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bool push(double);</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bool pop(double&amp;);</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p:txBody>
      </p:sp>
      <p:sp>
        <p:nvSpPr>
          <p:cNvPr id="8197" name="Text Box 5"/>
          <p:cNvSpPr txBox="1">
            <a:spLocks noChangeArrowheads="1"/>
          </p:cNvSpPr>
          <p:nvPr/>
        </p:nvSpPr>
        <p:spPr bwMode="auto">
          <a:xfrm>
            <a:off x="4787900" y="1146175"/>
            <a:ext cx="4178300" cy="2308324"/>
          </a:xfrm>
          <a:prstGeom prst="rect">
            <a:avLst/>
          </a:prstGeom>
          <a:noFill/>
          <a:ln w="9525">
            <a:noFill/>
            <a:miter lim="800000"/>
          </a:ln>
          <a:effectLst/>
          <a:extLst>
            <a:ext uri="{909E8E84-426E-40DD-AFC4-6F175D3DCCD1}">
              <a14:hiddenFill xmlns:a14="http://schemas.microsoft.com/office/drawing/2010/main">
                <a:solidFill>
                  <a:schemeClr val="hlink"/>
                </a:solidFill>
              </a14:hiddenFill>
            </a:ext>
          </a:extLst>
        </p:spPr>
        <p:txBody>
          <a:bodyPr>
            <a:spAutoFit/>
          </a:bodyPr>
          <a:lstStyle/>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class AStack</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A buf[100];</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public:</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bool push(A);</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		bool pop(A&amp;);</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a:p>
            <a:pPr>
              <a:defRPr/>
            </a:pPr>
            <a:r>
              <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rPr>
              <a:t>};</a:t>
            </a:r>
            <a:endParaRPr lang="en-US" altLang="zh-CN" sz="2400">
              <a:solidFill>
                <a:schemeClr val="tx2"/>
              </a:solidFill>
              <a:effectLst>
                <a:outerShdw blurRad="38100" dist="38100" dir="2700000" algn="tl">
                  <a:srgbClr val="000000"/>
                </a:outerShdw>
              </a:effectLst>
              <a:latin typeface="Times New Roman" panose="02020603050405020304" pitchFamily="18" charset="0"/>
              <a:cs typeface="Times New Roman" panose="02020603050405020304" pitchFamily="18" charset="0"/>
            </a:endParaRPr>
          </a:p>
        </p:txBody>
      </p:sp>
      <p:sp>
        <p:nvSpPr>
          <p:cNvPr id="8198" name="Text Box 6"/>
          <p:cNvSpPr txBox="1">
            <a:spLocks noChangeArrowheads="1"/>
          </p:cNvSpPr>
          <p:nvPr/>
        </p:nvSpPr>
        <p:spPr bwMode="auto">
          <a:xfrm>
            <a:off x="250508" y="548323"/>
            <a:ext cx="5191125" cy="519112"/>
          </a:xfrm>
          <a:prstGeom prst="rect">
            <a:avLst/>
          </a:prstGeom>
          <a:noFill/>
          <a:ln w="9525">
            <a:noFill/>
            <a:miter lim="800000"/>
          </a:ln>
          <a:effectLst/>
        </p:spPr>
        <p:txBody>
          <a:bodyPr wrap="none">
            <a:spAutoFit/>
          </a:bodyPr>
          <a:lstStyle/>
          <a:p>
            <a:pPr marL="363855" indent="-363855">
              <a:buFont typeface="Wingdings" panose="05000000000000000000" pitchFamily="2" charset="2"/>
              <a:buChar char="§"/>
              <a:defRPr/>
            </a:pPr>
            <a:r>
              <a:rPr lang="zh-CN" altLang="en-US" sz="2800">
                <a:solidFill>
                  <a:schemeClr val="tx2"/>
                </a:solidFill>
                <a:effectLst>
                  <a:outerShdw blurRad="38100" dist="38100" dir="2700000" algn="tl">
                    <a:srgbClr val="000000"/>
                  </a:outerShdw>
                </a:effectLst>
                <a:latin typeface="Times New Roman" panose="02020603050405020304" pitchFamily="18" charset="0"/>
              </a:rPr>
              <a:t>再例如，元素类型不同的栈类</a:t>
            </a:r>
            <a:endParaRPr lang="zh-CN" altLang="en-US" sz="2800">
              <a:solidFill>
                <a:schemeClr val="tx2"/>
              </a:solidFill>
              <a:effectLst>
                <a:outerShdw blurRad="38100" dist="38100" dir="2700000" algn="tl">
                  <a:srgbClr val="000000"/>
                </a:outerShdw>
              </a:effectLst>
              <a:latin typeface="Times New Roman" panose="02020603050405020304" pitchFamily="18" charset="0"/>
            </a:endParaRPr>
          </a:p>
        </p:txBody>
      </p:sp>
      <p:sp>
        <p:nvSpPr>
          <p:cNvPr id="6150" name="Text Box 0"/>
          <p:cNvSpPr txBox="1">
            <a:spLocks noChangeArrowheads="1"/>
          </p:cNvSpPr>
          <p:nvPr/>
        </p:nvSpPr>
        <p:spPr bwMode="auto">
          <a:xfrm>
            <a:off x="5003800" y="4292600"/>
            <a:ext cx="395160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63855" indent="-363855" eaLnBrk="0" hangingPunct="0">
              <a:spcBef>
                <a:spcPct val="20000"/>
              </a:spcBef>
              <a:buClr>
                <a:schemeClr val="hlink"/>
              </a:buClr>
              <a:buSzPct val="60000"/>
              <a:buFont typeface="Wingdings" panose="05000000000000000000" pitchFamily="2" charset="2"/>
              <a:buChar char="n"/>
              <a:defRPr sz="3200">
                <a:solidFill>
                  <a:schemeClr val="tx1"/>
                </a:solidFill>
                <a:latin typeface="Verdana" panose="020B0604030504040204" pitchFamily="34" charset="0"/>
                <a:ea typeface="宋体" panose="02010600030101010101" pitchFamily="2" charset="-122"/>
              </a:defRPr>
            </a:lvl1pPr>
            <a:lvl2pPr marL="742950" indent="-285750" eaLnBrk="0" hangingPunct="0">
              <a:spcBef>
                <a:spcPct val="20000"/>
              </a:spcBef>
              <a:buClr>
                <a:schemeClr val="tx1"/>
              </a:buClr>
              <a:buChar char="•"/>
              <a:defRPr sz="2800">
                <a:solidFill>
                  <a:schemeClr val="tx1"/>
                </a:solidFill>
                <a:latin typeface="Verdana" panose="020B0604030504040204" pitchFamily="34" charset="0"/>
                <a:ea typeface="宋体" panose="02010600030101010101" pitchFamily="2" charset="-122"/>
              </a:defRPr>
            </a:lvl2pPr>
            <a:lvl3pPr marL="1143000" indent="-228600" eaLnBrk="0" hangingPunct="0">
              <a:spcBef>
                <a:spcPct val="20000"/>
              </a:spcBef>
              <a:buClr>
                <a:schemeClr val="accent2"/>
              </a:buClr>
              <a:buSzPct val="60000"/>
              <a:buFont typeface="Wingdings" panose="05000000000000000000" pitchFamily="2" charset="2"/>
              <a:buChar char="n"/>
              <a:defRPr sz="2400">
                <a:solidFill>
                  <a:schemeClr val="tx1"/>
                </a:solidFill>
                <a:latin typeface="Verdana" panose="020B0604030504040204" pitchFamily="34" charset="0"/>
                <a:ea typeface="宋体" panose="02010600030101010101" pitchFamily="2" charset="-122"/>
              </a:defRPr>
            </a:lvl3pPr>
            <a:lvl4pPr marL="1600200" indent="-228600" eaLnBrk="0" hangingPunct="0">
              <a:spcBef>
                <a:spcPct val="20000"/>
              </a:spcBef>
              <a:buClr>
                <a:schemeClr val="tx2"/>
              </a:buClr>
              <a:buChar char="•"/>
              <a:defRPr sz="2000">
                <a:solidFill>
                  <a:schemeClr val="tx1"/>
                </a:solidFill>
                <a:latin typeface="Verdana" panose="020B0604030504040204" pitchFamily="34" charset="0"/>
                <a:ea typeface="宋体" panose="02010600030101010101" pitchFamily="2" charset="-122"/>
              </a:defRPr>
            </a:lvl4pPr>
            <a:lvl5pPr marL="2057400" indent="-228600" eaLnBrk="0" hangingPunct="0">
              <a:spcBef>
                <a:spcPct val="20000"/>
              </a:spcBef>
              <a:buClr>
                <a:schemeClr val="folHlink"/>
              </a:buClr>
              <a:buSzPct val="60000"/>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folHlink"/>
              </a:buClr>
              <a:buSzPct val="60000"/>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folHlink"/>
              </a:buClr>
              <a:buSzPct val="60000"/>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folHlink"/>
              </a:buClr>
              <a:buSzPct val="60000"/>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folHlink"/>
              </a:buClr>
              <a:buSzPct val="60000"/>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chemeClr val="tx2"/>
                </a:solidFill>
                <a:latin typeface="Times New Roman" panose="02020603050405020304" pitchFamily="18" charset="0"/>
              </a:rPr>
              <a:t>这三个类的实现也是一样的（用数组表示元素）。</a:t>
            </a:r>
            <a:endParaRPr lang="zh-CN" altLang="en-US" sz="2400">
              <a:solidFill>
                <a:schemeClr val="tx2"/>
              </a:solidFill>
              <a:latin typeface="Times New Roman" panose="02020603050405020304"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内容占位符 2"/>
          <p:cNvSpPr>
            <a:spLocks noGrp="1"/>
          </p:cNvSpPr>
          <p:nvPr>
            <p:ph idx="1"/>
          </p:nvPr>
        </p:nvSpPr>
        <p:spPr>
          <a:xfrm>
            <a:off x="179388" y="2060848"/>
            <a:ext cx="9072562" cy="4248150"/>
          </a:xfrm>
        </p:spPr>
        <p:txBody>
          <a:bodyPr vert="horz" wrap="square" lIns="91440" tIns="45720" rIns="91440" bIns="45720" anchor="t" anchorCtr="0"/>
          <a:lstStyle/>
          <a:p>
            <a:r>
              <a:rPr lang="zh-CN" altLang="en-US" sz="2800" b="1" dirty="0"/>
              <a:t>上述容器类模板提供了一些</a:t>
            </a:r>
            <a:r>
              <a:rPr lang="zh-CN" altLang="en-US" sz="2800" b="1" dirty="0">
                <a:solidFill>
                  <a:srgbClr val="0000FF"/>
                </a:solidFill>
              </a:rPr>
              <a:t>公共的操作</a:t>
            </a:r>
            <a:r>
              <a:rPr lang="zh-CN" altLang="en-US" sz="2800" b="1" dirty="0"/>
              <a:t>（成员函数），其中包括：</a:t>
            </a:r>
            <a:endParaRPr lang="en-US" altLang="zh-CN" sz="2800" b="1" dirty="0"/>
          </a:p>
          <a:p>
            <a:pPr lvl="1">
              <a:buFont typeface="Wingdings" panose="05000000000000000000" pitchFamily="2" charset="2"/>
              <a:buChar char="Ø"/>
            </a:pPr>
            <a:r>
              <a:rPr lang="zh-CN" altLang="en-US" b="1" dirty="0"/>
              <a:t>往容器中增加元素</a:t>
            </a:r>
            <a:endParaRPr lang="en-US" altLang="zh-CN" b="1" dirty="0"/>
          </a:p>
          <a:p>
            <a:pPr lvl="1">
              <a:buFont typeface="Wingdings" panose="05000000000000000000" pitchFamily="2" charset="2"/>
              <a:buChar char="Ø"/>
            </a:pPr>
            <a:r>
              <a:rPr lang="zh-CN" altLang="en-US" b="1" dirty="0"/>
              <a:t>从容器中删除元素</a:t>
            </a:r>
            <a:endParaRPr lang="en-US" altLang="zh-CN" b="1" dirty="0"/>
          </a:p>
          <a:p>
            <a:pPr lvl="1">
              <a:buFont typeface="Wingdings" panose="05000000000000000000" pitchFamily="2" charset="2"/>
              <a:buChar char="Ø"/>
            </a:pPr>
            <a:r>
              <a:rPr lang="zh-CN" altLang="en-US" b="1" dirty="0"/>
              <a:t>获取指定位置的元素</a:t>
            </a:r>
            <a:endParaRPr lang="en-US" altLang="zh-CN" b="1" dirty="0"/>
          </a:p>
          <a:p>
            <a:pPr lvl="1">
              <a:buFont typeface="Wingdings" panose="05000000000000000000" pitchFamily="2" charset="2"/>
              <a:buChar char="Ø"/>
            </a:pPr>
            <a:r>
              <a:rPr lang="zh-CN" altLang="en-US" b="1" dirty="0"/>
              <a:t>在容器中查找元素</a:t>
            </a:r>
            <a:endParaRPr lang="en-US" altLang="zh-CN" b="1" dirty="0"/>
          </a:p>
          <a:p>
            <a:pPr lvl="1">
              <a:buFont typeface="Wingdings" panose="05000000000000000000" pitchFamily="2" charset="2"/>
              <a:buChar char="Ø"/>
            </a:pPr>
            <a:r>
              <a:rPr lang="zh-CN" altLang="en-US" b="1" dirty="0"/>
              <a:t>获取容器首</a:t>
            </a:r>
            <a:r>
              <a:rPr lang="en-US" altLang="zh-CN" b="1" dirty="0"/>
              <a:t>/</a:t>
            </a:r>
            <a:r>
              <a:rPr lang="zh-CN" altLang="en-US" b="1" dirty="0"/>
              <a:t>尾元素的迭代器</a:t>
            </a:r>
            <a:endParaRPr lang="en-US" altLang="zh-CN" b="1" dirty="0"/>
          </a:p>
          <a:p>
            <a:pPr lvl="1">
              <a:buFont typeface="Wingdings" panose="05000000000000000000" pitchFamily="2" charset="2"/>
              <a:buChar char="Ø"/>
            </a:pPr>
            <a:r>
              <a:rPr lang="en-US" altLang="zh-CN" b="1" dirty="0"/>
              <a:t>......</a:t>
            </a:r>
            <a:endParaRPr lang="en-US" altLang="zh-CN" b="1" dirty="0"/>
          </a:p>
        </p:txBody>
      </p:sp>
      <p:sp>
        <p:nvSpPr>
          <p:cNvPr id="48131" name="标题 1"/>
          <p:cNvSpPr>
            <a:spLocks noGrp="1"/>
          </p:cNvSpPr>
          <p:nvPr>
            <p:ph type="title"/>
          </p:nvPr>
        </p:nvSpPr>
        <p:spPr/>
        <p:txBody>
          <a:bodyPr vert="horz" wrap="square" lIns="91440" tIns="45720" rIns="91440" bIns="45720" anchor="ctr" anchorCtr="0"/>
          <a:lstStyle/>
          <a:p>
            <a:pPr>
              <a:buNone/>
            </a:pPr>
            <a:r>
              <a:rPr lang="zh-CN" altLang="en-US" b="1" dirty="0"/>
              <a:t>容器的操作（成员函数）</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内容占位符 2"/>
          <p:cNvSpPr>
            <a:spLocks noGrp="1"/>
          </p:cNvSpPr>
          <p:nvPr>
            <p:ph idx="1"/>
          </p:nvPr>
        </p:nvSpPr>
        <p:spPr>
          <a:xfrm>
            <a:off x="107950" y="1052736"/>
            <a:ext cx="8928100" cy="5038725"/>
          </a:xfrm>
        </p:spPr>
        <p:txBody>
          <a:bodyPr vert="horz" wrap="square" lIns="91440" tIns="45720" rIns="91440" bIns="45720" anchor="t" anchorCtr="0"/>
          <a:lstStyle/>
          <a:p>
            <a:r>
              <a:rPr lang="en-US" altLang="zh-CN" sz="2400" b="1" dirty="0">
                <a:solidFill>
                  <a:srgbClr val="0070C0"/>
                </a:solidFill>
              </a:rPr>
              <a:t>T&amp; front(); </a:t>
            </a:r>
            <a:r>
              <a:rPr lang="zh-CN" altLang="en-US" sz="2400" b="1" dirty="0">
                <a:solidFill>
                  <a:srgbClr val="0070C0"/>
                </a:solidFill>
              </a:rPr>
              <a:t>和</a:t>
            </a:r>
            <a:r>
              <a:rPr lang="en-US" altLang="zh-CN" sz="2400" b="1" dirty="0">
                <a:solidFill>
                  <a:srgbClr val="0070C0"/>
                </a:solidFill>
              </a:rPr>
              <a:t>T&amp; back();</a:t>
            </a:r>
            <a:endParaRPr lang="en-US" altLang="zh-CN" sz="2400" b="1" dirty="0">
              <a:solidFill>
                <a:srgbClr val="0070C0"/>
              </a:solidFill>
            </a:endParaRPr>
          </a:p>
          <a:p>
            <a:pPr lvl="1">
              <a:buFont typeface="Wingdings" panose="05000000000000000000" pitchFamily="2" charset="2"/>
              <a:buChar char="Ø"/>
            </a:pPr>
            <a:r>
              <a:rPr lang="zh-CN" altLang="en-US" sz="2000" b="1" dirty="0"/>
              <a:t>分别用于获取容器中第一个、最后一个元素的引用。</a:t>
            </a:r>
            <a:endParaRPr lang="en-US" altLang="zh-CN" sz="2000" b="1" dirty="0"/>
          </a:p>
          <a:p>
            <a:pPr lvl="1">
              <a:buFont typeface="Wingdings" panose="05000000000000000000" pitchFamily="2" charset="2"/>
              <a:buChar char="Ø"/>
            </a:pPr>
            <a:r>
              <a:rPr lang="zh-CN" altLang="en-US" sz="2000" b="1" dirty="0"/>
              <a:t>适用于</a:t>
            </a:r>
            <a:r>
              <a:rPr lang="en-US" altLang="zh-CN" sz="2000" b="1" dirty="0"/>
              <a:t>vector</a:t>
            </a:r>
            <a:r>
              <a:rPr lang="zh-CN" altLang="en-US" sz="2000" b="1" dirty="0"/>
              <a:t>、</a:t>
            </a:r>
            <a:r>
              <a:rPr lang="en-US" altLang="zh-CN" sz="2000" b="1" dirty="0"/>
              <a:t>list</a:t>
            </a:r>
            <a:r>
              <a:rPr lang="zh-CN" altLang="en-US" sz="2000" b="1" dirty="0"/>
              <a:t>、</a:t>
            </a:r>
            <a:r>
              <a:rPr lang="en-US" altLang="zh-CN" sz="2000" b="1" dirty="0"/>
              <a:t>deque</a:t>
            </a:r>
            <a:r>
              <a:rPr lang="zh-CN" altLang="en-US" sz="2000" b="1" dirty="0"/>
              <a:t>和</a:t>
            </a:r>
            <a:r>
              <a:rPr lang="en-US" altLang="zh-CN" sz="2000" b="1" dirty="0"/>
              <a:t>queue</a:t>
            </a:r>
            <a:r>
              <a:rPr lang="zh-CN" altLang="en-US" sz="2000" b="1" dirty="0"/>
              <a:t>。</a:t>
            </a:r>
            <a:endParaRPr lang="zh-CN" altLang="en-US" sz="2000" b="1" dirty="0"/>
          </a:p>
          <a:p>
            <a:r>
              <a:rPr lang="en-US" altLang="zh-CN" sz="2400" b="1" dirty="0">
                <a:solidFill>
                  <a:srgbClr val="0070C0"/>
                </a:solidFill>
              </a:rPr>
              <a:t>void push_front(const T&amp; x);</a:t>
            </a:r>
            <a:r>
              <a:rPr lang="zh-CN" altLang="en-US" sz="2400" b="1" dirty="0">
                <a:solidFill>
                  <a:srgbClr val="0070C0"/>
                </a:solidFill>
              </a:rPr>
              <a:t>和</a:t>
            </a:r>
            <a:r>
              <a:rPr lang="en-US" altLang="zh-CN" sz="2400" b="1" dirty="0">
                <a:solidFill>
                  <a:srgbClr val="0070C0"/>
                </a:solidFill>
              </a:rPr>
              <a:t>void pop_front();</a:t>
            </a:r>
            <a:endParaRPr lang="en-US" altLang="zh-CN" sz="2400" b="1" dirty="0">
              <a:solidFill>
                <a:srgbClr val="0070C0"/>
              </a:solidFill>
            </a:endParaRPr>
          </a:p>
          <a:p>
            <a:pPr lvl="1">
              <a:buFont typeface="Wingdings" panose="05000000000000000000" pitchFamily="2" charset="2"/>
              <a:buChar char="Ø"/>
            </a:pPr>
            <a:r>
              <a:rPr lang="zh-CN" altLang="en-US" sz="2000" b="1" dirty="0"/>
              <a:t>分别在容器的头部增加和删除一个元素。</a:t>
            </a:r>
            <a:endParaRPr lang="en-US" altLang="zh-CN" sz="2000" b="1" dirty="0"/>
          </a:p>
          <a:p>
            <a:pPr lvl="1">
              <a:buFont typeface="Wingdings" panose="05000000000000000000" pitchFamily="2" charset="2"/>
              <a:buChar char="Ø"/>
            </a:pPr>
            <a:r>
              <a:rPr lang="zh-CN" altLang="en-US" sz="2000" b="1" dirty="0"/>
              <a:t>适用于</a:t>
            </a:r>
            <a:r>
              <a:rPr lang="en-US" altLang="zh-CN" sz="2000" b="1" dirty="0"/>
              <a:t>list</a:t>
            </a:r>
            <a:r>
              <a:rPr lang="zh-CN" altLang="en-US" sz="2000" b="1" dirty="0"/>
              <a:t>和</a:t>
            </a:r>
            <a:r>
              <a:rPr lang="en-US" altLang="zh-CN" sz="2000" b="1" dirty="0"/>
              <a:t>deque</a:t>
            </a:r>
            <a:r>
              <a:rPr lang="zh-CN" altLang="en-US" sz="2000" b="1" dirty="0"/>
              <a:t>。</a:t>
            </a:r>
            <a:endParaRPr lang="zh-CN" altLang="en-US" sz="2000" b="1" dirty="0"/>
          </a:p>
          <a:p>
            <a:r>
              <a:rPr lang="en-US" altLang="zh-CN" sz="2400" b="1" dirty="0">
                <a:solidFill>
                  <a:srgbClr val="0070C0"/>
                </a:solidFill>
              </a:rPr>
              <a:t>void push_back(const T&amp; x);</a:t>
            </a:r>
            <a:r>
              <a:rPr lang="zh-CN" altLang="en-US" sz="2400" b="1" dirty="0">
                <a:solidFill>
                  <a:srgbClr val="0070C0"/>
                </a:solidFill>
              </a:rPr>
              <a:t>和</a:t>
            </a:r>
            <a:r>
              <a:rPr lang="en-US" altLang="zh-CN" sz="2400" b="1" dirty="0">
                <a:solidFill>
                  <a:srgbClr val="0070C0"/>
                </a:solidFill>
              </a:rPr>
              <a:t>void pop_back();</a:t>
            </a:r>
            <a:endParaRPr lang="en-US" altLang="zh-CN" sz="2400" b="1" dirty="0">
              <a:solidFill>
                <a:srgbClr val="0070C0"/>
              </a:solidFill>
            </a:endParaRPr>
          </a:p>
          <a:p>
            <a:pPr lvl="1">
              <a:buFont typeface="Wingdings" panose="05000000000000000000" pitchFamily="2" charset="2"/>
              <a:buChar char="Ø"/>
            </a:pPr>
            <a:r>
              <a:rPr lang="zh-CN" altLang="en-US" sz="2000" b="1" dirty="0"/>
              <a:t>分别在容器的尾部增加和删除一个元素。</a:t>
            </a:r>
            <a:endParaRPr lang="en-US" altLang="zh-CN" sz="2000" b="1" dirty="0"/>
          </a:p>
          <a:p>
            <a:pPr lvl="1">
              <a:buFont typeface="Wingdings" panose="05000000000000000000" pitchFamily="2" charset="2"/>
              <a:buChar char="Ø"/>
            </a:pPr>
            <a:r>
              <a:rPr lang="zh-CN" altLang="en-US" sz="2000" b="1" dirty="0"/>
              <a:t>适用于</a:t>
            </a:r>
            <a:r>
              <a:rPr lang="en-US" altLang="zh-CN" sz="2000" b="1" dirty="0"/>
              <a:t>vector</a:t>
            </a:r>
            <a:r>
              <a:rPr lang="zh-CN" altLang="en-US" sz="2000" b="1" dirty="0"/>
              <a:t>、</a:t>
            </a:r>
            <a:r>
              <a:rPr lang="en-US" altLang="zh-CN" sz="2000" b="1" dirty="0"/>
              <a:t>list</a:t>
            </a:r>
            <a:r>
              <a:rPr lang="zh-CN" altLang="en-US" sz="2000" b="1" dirty="0"/>
              <a:t>和</a:t>
            </a:r>
            <a:r>
              <a:rPr lang="en-US" altLang="zh-CN" sz="2000" b="1" dirty="0"/>
              <a:t>deque</a:t>
            </a:r>
            <a:r>
              <a:rPr lang="zh-CN" altLang="en-US" sz="2000" b="1" dirty="0"/>
              <a:t>。</a:t>
            </a:r>
            <a:endParaRPr lang="en-US" altLang="zh-CN" sz="2000" b="1" dirty="0"/>
          </a:p>
          <a:p>
            <a:r>
              <a:rPr lang="en-US" altLang="zh-CN" sz="2400" b="1" dirty="0">
                <a:solidFill>
                  <a:srgbClr val="0070C0"/>
                </a:solidFill>
              </a:rPr>
              <a:t>iterator begin();</a:t>
            </a:r>
            <a:r>
              <a:rPr lang="zh-CN" altLang="en-US" sz="2400" b="1" dirty="0">
                <a:solidFill>
                  <a:srgbClr val="0070C0"/>
                </a:solidFill>
              </a:rPr>
              <a:t>和</a:t>
            </a:r>
            <a:r>
              <a:rPr lang="en-US" altLang="zh-CN" sz="2400" b="1" dirty="0">
                <a:solidFill>
                  <a:srgbClr val="0070C0"/>
                </a:solidFill>
              </a:rPr>
              <a:t>iterator end();</a:t>
            </a:r>
            <a:endParaRPr lang="en-US" altLang="zh-CN" sz="2400" b="1" dirty="0">
              <a:solidFill>
                <a:srgbClr val="0070C0"/>
              </a:solidFill>
            </a:endParaRPr>
          </a:p>
          <a:p>
            <a:pPr lvl="1">
              <a:buFont typeface="Wingdings" panose="05000000000000000000" pitchFamily="2" charset="2"/>
              <a:buChar char="Ø"/>
            </a:pPr>
            <a:r>
              <a:rPr lang="zh-CN" altLang="en-US" sz="2000" b="1" dirty="0"/>
              <a:t>分别用于获取指向容器中第一个元素位置、</a:t>
            </a:r>
            <a:r>
              <a:rPr lang="zh-CN" altLang="en-US" sz="2000" b="1" u="sng" dirty="0"/>
              <a:t>最后一个元素的下一个位置的</a:t>
            </a:r>
            <a:r>
              <a:rPr lang="zh-CN" altLang="en-US" sz="2000" b="1" dirty="0"/>
              <a:t>迭代器。</a:t>
            </a:r>
            <a:endParaRPr lang="en-US" altLang="zh-CN" sz="2000" b="1" dirty="0"/>
          </a:p>
          <a:p>
            <a:pPr lvl="1">
              <a:buFont typeface="Wingdings" panose="05000000000000000000" pitchFamily="2" charset="2"/>
              <a:buChar char="Ø"/>
            </a:pPr>
            <a:r>
              <a:rPr lang="zh-CN" altLang="en-US" sz="2000" b="1" dirty="0"/>
              <a:t>适用于除</a:t>
            </a:r>
            <a:r>
              <a:rPr lang="en-US" altLang="zh-CN" sz="2000" b="1" dirty="0"/>
              <a:t>queue</a:t>
            </a:r>
            <a:r>
              <a:rPr lang="zh-CN" altLang="en-US" sz="2000" b="1" dirty="0"/>
              <a:t>和</a:t>
            </a:r>
            <a:r>
              <a:rPr lang="en-US" altLang="zh-CN" sz="2000" b="1" dirty="0"/>
              <a:t>stack</a:t>
            </a:r>
            <a:r>
              <a:rPr lang="zh-CN" altLang="en-US" sz="2000" b="1" dirty="0"/>
              <a:t>以外的所有容器</a:t>
            </a:r>
            <a:r>
              <a:rPr lang="zh-CN" altLang="en-US" sz="2600" b="1" dirty="0"/>
              <a:t>。</a:t>
            </a:r>
            <a:endParaRPr lang="zh-CN" altLang="en-US" sz="2600" b="1" dirty="0"/>
          </a:p>
        </p:txBody>
      </p:sp>
      <p:sp>
        <p:nvSpPr>
          <p:cNvPr id="49155" name="标题 1"/>
          <p:cNvSpPr>
            <a:spLocks noGrp="1"/>
          </p:cNvSpPr>
          <p:nvPr>
            <p:ph type="title"/>
          </p:nvPr>
        </p:nvSpPr>
        <p:spPr>
          <a:xfrm>
            <a:off x="1524000" y="-99695"/>
            <a:ext cx="7010400" cy="1080135"/>
          </a:xfrm>
          <a:solidFill>
            <a:schemeClr val="accent2"/>
          </a:solidFill>
        </p:spPr>
        <p:txBody>
          <a:bodyPr vert="horz" wrap="square" lIns="91440" tIns="45720" rIns="91440" bIns="45720" anchor="ctr" anchorCtr="0"/>
          <a:lstStyle/>
          <a:p>
            <a:pPr>
              <a:buNone/>
            </a:pPr>
            <a:r>
              <a:rPr lang="zh-CN" altLang="en-US" b="1" dirty="0"/>
              <a:t>容器的操作（成员函数）</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内容占位符 2"/>
          <p:cNvSpPr>
            <a:spLocks noGrp="1"/>
          </p:cNvSpPr>
          <p:nvPr>
            <p:ph idx="1"/>
          </p:nvPr>
        </p:nvSpPr>
        <p:spPr>
          <a:xfrm>
            <a:off x="320675" y="1412776"/>
            <a:ext cx="8502650" cy="4806950"/>
          </a:xfrm>
        </p:spPr>
        <p:txBody>
          <a:bodyPr vert="horz" wrap="square" lIns="91440" tIns="45720" rIns="91440" bIns="45720" anchor="t" anchorCtr="0"/>
          <a:lstStyle/>
          <a:p>
            <a:r>
              <a:rPr lang="en-US" altLang="zh-CN" sz="2600" b="1" dirty="0">
                <a:solidFill>
                  <a:srgbClr val="0070C0"/>
                </a:solidFill>
              </a:rPr>
              <a:t>iterator insert(iterator pos,const T&amp; x);</a:t>
            </a:r>
            <a:endParaRPr lang="en-US" altLang="zh-CN" sz="2600" b="1" dirty="0">
              <a:solidFill>
                <a:srgbClr val="0070C0"/>
              </a:solidFill>
            </a:endParaRPr>
          </a:p>
          <a:p>
            <a:r>
              <a:rPr lang="en-US" altLang="zh-CN" sz="2600" b="1" dirty="0">
                <a:solidFill>
                  <a:srgbClr val="0070C0"/>
                </a:solidFill>
              </a:rPr>
              <a:t>void insert(iterator pos,InputIt first,InputIt last);</a:t>
            </a:r>
            <a:endParaRPr lang="en-US" altLang="zh-CN" sz="2600" b="1" dirty="0">
              <a:solidFill>
                <a:srgbClr val="0070C0"/>
              </a:solidFill>
            </a:endParaRPr>
          </a:p>
          <a:p>
            <a:pPr lvl="1">
              <a:buFont typeface="Wingdings" panose="05000000000000000000" pitchFamily="2" charset="2"/>
              <a:buChar char="Ø"/>
            </a:pPr>
            <a:r>
              <a:rPr lang="zh-CN" altLang="en-US" sz="2400" b="1" dirty="0"/>
              <a:t>分别用于在容器中的指定位置</a:t>
            </a:r>
            <a:r>
              <a:rPr lang="en-US" altLang="zh-CN" sz="2400" b="1" dirty="0"/>
              <a:t>pos</a:t>
            </a:r>
            <a:r>
              <a:rPr lang="zh-CN" altLang="en-US" sz="2400" b="1" dirty="0"/>
              <a:t>（迭代器）插入一个和多个元素。</a:t>
            </a:r>
            <a:endParaRPr lang="en-US" altLang="zh-CN" sz="2400" b="1" dirty="0"/>
          </a:p>
          <a:p>
            <a:pPr lvl="1">
              <a:buFont typeface="Wingdings" panose="05000000000000000000" pitchFamily="2" charset="2"/>
              <a:buChar char="Ø"/>
            </a:pPr>
            <a:r>
              <a:rPr lang="zh-CN" altLang="en-US" sz="2400" b="1" dirty="0"/>
              <a:t>适用于</a:t>
            </a:r>
            <a:r>
              <a:rPr lang="en-US" altLang="zh-CN" sz="2400" b="1" dirty="0"/>
              <a:t>vector</a:t>
            </a:r>
            <a:r>
              <a:rPr lang="zh-CN" altLang="en-US" sz="2400" b="1" dirty="0"/>
              <a:t>、</a:t>
            </a:r>
            <a:r>
              <a:rPr lang="en-US" altLang="zh-CN" sz="2400" b="1" dirty="0"/>
              <a:t>list</a:t>
            </a:r>
            <a:r>
              <a:rPr lang="zh-CN" altLang="en-US" sz="2400" b="1" dirty="0"/>
              <a:t>和</a:t>
            </a:r>
            <a:r>
              <a:rPr lang="en-US" altLang="zh-CN" sz="2400" b="1" dirty="0"/>
              <a:t>deque</a:t>
            </a:r>
            <a:r>
              <a:rPr lang="zh-CN" altLang="en-US" sz="2400" b="1" dirty="0"/>
              <a:t>。</a:t>
            </a:r>
            <a:endParaRPr lang="zh-CN" altLang="en-US" sz="2400" b="1" dirty="0"/>
          </a:p>
          <a:p>
            <a:pPr>
              <a:buFont typeface="Wingdings" panose="05000000000000000000" pitchFamily="2" charset="2"/>
              <a:buChar char="¢"/>
            </a:pPr>
            <a:r>
              <a:rPr lang="en-US" altLang="zh-CN" sz="2600" b="1" dirty="0">
                <a:solidFill>
                  <a:srgbClr val="0070C0"/>
                </a:solidFill>
              </a:rPr>
              <a:t>iterator erase(iterator pos);  //[ɪˈreɪz]</a:t>
            </a:r>
            <a:endParaRPr lang="en-US" altLang="zh-CN" sz="2600" b="1" dirty="0">
              <a:solidFill>
                <a:srgbClr val="0070C0"/>
              </a:solidFill>
            </a:endParaRPr>
          </a:p>
          <a:p>
            <a:r>
              <a:rPr lang="en-US" altLang="zh-CN" sz="2600" b="1" dirty="0">
                <a:solidFill>
                  <a:srgbClr val="0070C0"/>
                </a:solidFill>
              </a:rPr>
              <a:t>iterator erase(iterator first,iterator last);</a:t>
            </a:r>
            <a:endParaRPr lang="en-US" altLang="zh-CN" sz="2600" b="1" dirty="0">
              <a:solidFill>
                <a:srgbClr val="0070C0"/>
              </a:solidFill>
            </a:endParaRPr>
          </a:p>
          <a:p>
            <a:pPr lvl="1">
              <a:buFont typeface="Wingdings" panose="05000000000000000000" pitchFamily="2" charset="2"/>
              <a:buChar char="Ø"/>
            </a:pPr>
            <a:r>
              <a:rPr lang="zh-CN" altLang="en-US" sz="2400" b="1" dirty="0"/>
              <a:t>分别用于在容器中删除指定位置</a:t>
            </a:r>
            <a:r>
              <a:rPr lang="en-US" altLang="zh-CN" sz="2400" b="1" dirty="0"/>
              <a:t>pos</a:t>
            </a:r>
            <a:r>
              <a:rPr lang="zh-CN" altLang="en-US" sz="2400" b="1" dirty="0"/>
              <a:t>（迭代器）上的一个和某范围内的多个元素。</a:t>
            </a:r>
            <a:endParaRPr lang="en-US" altLang="zh-CN" sz="2400" b="1" dirty="0"/>
          </a:p>
          <a:p>
            <a:pPr lvl="1">
              <a:buFont typeface="Wingdings" panose="05000000000000000000" pitchFamily="2" charset="2"/>
              <a:buChar char="Ø"/>
            </a:pPr>
            <a:r>
              <a:rPr lang="zh-CN" altLang="en-US" sz="2400" b="1" dirty="0"/>
              <a:t>适用于</a:t>
            </a:r>
            <a:r>
              <a:rPr lang="en-US" altLang="zh-CN" sz="2400" b="1" dirty="0"/>
              <a:t>vector</a:t>
            </a:r>
            <a:r>
              <a:rPr lang="zh-CN" altLang="en-US" sz="2400" b="1" dirty="0"/>
              <a:t>、</a:t>
            </a:r>
            <a:r>
              <a:rPr lang="en-US" altLang="zh-CN" sz="2400" b="1" dirty="0"/>
              <a:t>list</a:t>
            </a:r>
            <a:r>
              <a:rPr lang="zh-CN" altLang="en-US" sz="2400" b="1" dirty="0"/>
              <a:t>、</a:t>
            </a:r>
            <a:r>
              <a:rPr lang="en-US" altLang="zh-CN" sz="2400" b="1" dirty="0"/>
              <a:t>deque</a:t>
            </a:r>
            <a:r>
              <a:rPr lang="zh-CN" altLang="en-US" sz="2400" b="1" dirty="0"/>
              <a:t>、</a:t>
            </a:r>
            <a:r>
              <a:rPr lang="en-US" altLang="zh-CN" sz="2400" b="1" dirty="0"/>
              <a:t>map/multimap</a:t>
            </a:r>
            <a:r>
              <a:rPr lang="zh-CN" altLang="en-US" sz="2400" b="1" dirty="0"/>
              <a:t>、</a:t>
            </a:r>
            <a:r>
              <a:rPr lang="en-US" altLang="zh-CN" sz="2400" b="1" dirty="0"/>
              <a:t>set/multiset</a:t>
            </a:r>
            <a:r>
              <a:rPr lang="zh-CN" altLang="en-US" sz="2400" b="1" dirty="0"/>
              <a:t>以及</a:t>
            </a:r>
            <a:r>
              <a:rPr lang="en-US" altLang="zh-CN" sz="2400" b="1" dirty="0"/>
              <a:t>basic_string</a:t>
            </a:r>
            <a:r>
              <a:rPr lang="zh-CN" altLang="en-US" sz="2400" b="1" dirty="0"/>
              <a:t>。</a:t>
            </a:r>
            <a:endParaRPr lang="zh-CN" altLang="en-US" sz="2400" b="1" dirty="0"/>
          </a:p>
        </p:txBody>
      </p:sp>
      <p:sp>
        <p:nvSpPr>
          <p:cNvPr id="50179" name="标题 1"/>
          <p:cNvSpPr>
            <a:spLocks noGrp="1"/>
          </p:cNvSpPr>
          <p:nvPr>
            <p:ph type="title"/>
          </p:nvPr>
        </p:nvSpPr>
        <p:spPr>
          <a:xfrm>
            <a:off x="1524000" y="44624"/>
            <a:ext cx="7010400" cy="1527175"/>
          </a:xfrm>
        </p:spPr>
        <p:txBody>
          <a:bodyPr vert="horz" wrap="square" lIns="91440" tIns="45720" rIns="91440" bIns="45720" anchor="ctr" anchorCtr="0"/>
          <a:lstStyle/>
          <a:p>
            <a:r>
              <a:rPr lang="zh-CN" altLang="en-US" b="1" dirty="0"/>
              <a:t>容器的操作（成员函数）</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41300" y="980728"/>
            <a:ext cx="8578850" cy="5210175"/>
          </a:xfrm>
        </p:spPr>
        <p:txBody>
          <a:bodyPr vert="horz" wrap="square" lIns="91440" tIns="45720" rIns="91440" bIns="45720" numCol="1" anchor="t" anchorCtr="0" compatLnSpc="1">
            <a:normAutofit fontScale="92500" lnSpcReduction="10000"/>
          </a:bodyPr>
          <a:lstStyle/>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en-US" altLang="zh-CN" sz="2800" b="1" i="0" u="none" strike="noStrike" kern="0" cap="none" spc="0" normalizeH="0" baseline="0" noProof="0" dirty="0">
                <a:ln>
                  <a:noFill/>
                </a:ln>
                <a:solidFill>
                  <a:srgbClr val="0070C0"/>
                </a:solidFill>
                <a:effectLst/>
                <a:uLnTx/>
                <a:uFillTx/>
                <a:latin typeface="+mn-lt"/>
                <a:ea typeface="+mn-ea"/>
                <a:cs typeface="+mn-cs"/>
              </a:rPr>
              <a:t>T&amp; operator[](</a:t>
            </a:r>
            <a:r>
              <a:rPr kumimoji="0" lang="en-US" altLang="zh-CN" sz="2800" b="1" i="0" u="none" strike="noStrike" kern="0" cap="none" spc="0" normalizeH="0" baseline="0" noProof="0" dirty="0" err="1">
                <a:ln>
                  <a:noFill/>
                </a:ln>
                <a:solidFill>
                  <a:srgbClr val="0070C0"/>
                </a:solidFill>
                <a:effectLst/>
                <a:uLnTx/>
                <a:uFillTx/>
                <a:latin typeface="+mn-lt"/>
                <a:ea typeface="+mn-ea"/>
                <a:cs typeface="+mn-cs"/>
              </a:rPr>
              <a:t>size_type</a:t>
            </a:r>
            <a:r>
              <a:rPr kumimoji="0" lang="en-US" altLang="zh-CN" sz="2800" b="1" i="0" u="none" strike="noStrike" kern="0" cap="none" spc="0" normalizeH="0" baseline="0" noProof="0" dirty="0">
                <a:ln>
                  <a:noFill/>
                </a:ln>
                <a:solidFill>
                  <a:srgbClr val="0070C0"/>
                </a:solidFill>
                <a:effectLst/>
                <a:uLnTx/>
                <a:uFillTx/>
                <a:latin typeface="+mn-lt"/>
                <a:ea typeface="+mn-ea"/>
                <a:cs typeface="+mn-cs"/>
              </a:rPr>
              <a:t> </a:t>
            </a:r>
            <a:r>
              <a:rPr kumimoji="0" lang="en-US" altLang="zh-CN" sz="2800" b="1" i="0" u="none" strike="noStrike" kern="0" cap="none" spc="0" normalizeH="0" baseline="0" noProof="0" dirty="0" err="1">
                <a:ln>
                  <a:noFill/>
                </a:ln>
                <a:solidFill>
                  <a:srgbClr val="0070C0"/>
                </a:solidFill>
                <a:effectLst/>
                <a:uLnTx/>
                <a:uFillTx/>
                <a:latin typeface="+mn-lt"/>
                <a:ea typeface="+mn-ea"/>
                <a:cs typeface="+mn-cs"/>
              </a:rPr>
              <a:t>pos</a:t>
            </a:r>
            <a:r>
              <a:rPr kumimoji="0" lang="en-US" altLang="zh-CN" sz="2800" b="1" i="0" u="none" strike="noStrike" kern="0" cap="none" spc="0" normalizeH="0" baseline="0" noProof="0" dirty="0">
                <a:ln>
                  <a:noFill/>
                </a:ln>
                <a:solidFill>
                  <a:srgbClr val="0070C0"/>
                </a:solidFill>
                <a:effectLst/>
                <a:uLnTx/>
                <a:uFillTx/>
                <a:latin typeface="+mn-lt"/>
                <a:ea typeface="+mn-ea"/>
                <a:cs typeface="+mn-cs"/>
              </a:rPr>
              <a:t>);</a:t>
            </a:r>
            <a:endParaRPr kumimoji="0" lang="zh-CN"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zh-CN" sz="2600" b="1" i="0" u="none" strike="noStrike" kern="0" cap="none" spc="0" normalizeH="0" baseline="0" noProof="0" dirty="0">
                <a:ln>
                  <a:noFill/>
                </a:ln>
                <a:solidFill>
                  <a:schemeClr val="tx2"/>
                </a:solidFill>
                <a:effectLst/>
                <a:uLnTx/>
                <a:uFillTx/>
                <a:latin typeface="+mn-lt"/>
                <a:ea typeface="+mn-ea"/>
              </a:rPr>
              <a:t>获取容器中某位置</a:t>
            </a:r>
            <a:r>
              <a:rPr kumimoji="0" lang="en-GB" altLang="zh-CN" sz="2600" b="1" i="0" u="none" strike="noStrike" kern="0" cap="none" spc="0" normalizeH="0" baseline="0" noProof="0" dirty="0" err="1">
                <a:ln>
                  <a:noFill/>
                </a:ln>
                <a:solidFill>
                  <a:schemeClr val="tx2"/>
                </a:solidFill>
                <a:effectLst/>
                <a:uLnTx/>
                <a:uFillTx/>
                <a:latin typeface="+mn-lt"/>
                <a:ea typeface="+mn-ea"/>
              </a:rPr>
              <a:t>pos</a:t>
            </a:r>
            <a:r>
              <a:rPr kumimoji="0" lang="zh-CN" altLang="zh-CN" sz="2600" b="1" i="0" u="none" strike="noStrike" kern="0" cap="none" spc="0" normalizeH="0" baseline="0" noProof="0" dirty="0">
                <a:ln>
                  <a:noFill/>
                </a:ln>
                <a:solidFill>
                  <a:schemeClr val="tx2"/>
                </a:solidFill>
                <a:effectLst/>
                <a:uLnTx/>
                <a:uFillTx/>
                <a:latin typeface="+mn-lt"/>
                <a:ea typeface="+mn-ea"/>
              </a:rPr>
              <a:t>（序号）上的元素。适用于</a:t>
            </a:r>
            <a:r>
              <a:rPr kumimoji="0" lang="en-GB" altLang="zh-CN" sz="2600" b="1" i="0" u="none" strike="noStrike" kern="0" cap="none" spc="0" normalizeH="0" baseline="0" noProof="0" dirty="0">
                <a:ln>
                  <a:noFill/>
                </a:ln>
                <a:solidFill>
                  <a:schemeClr val="tx2"/>
                </a:solidFill>
                <a:effectLst/>
                <a:uLnTx/>
                <a:uFillTx/>
                <a:latin typeface="+mn-lt"/>
                <a:ea typeface="+mn-ea"/>
              </a:rPr>
              <a:t>vector</a:t>
            </a:r>
            <a:r>
              <a:rPr kumimoji="0" lang="zh-CN" altLang="zh-CN" sz="2600" b="1" i="0" u="none" strike="noStrike" kern="0" cap="none" spc="0" normalizeH="0" baseline="0" noProof="0" dirty="0">
                <a:ln>
                  <a:noFill/>
                </a:ln>
                <a:solidFill>
                  <a:schemeClr val="tx2"/>
                </a:solidFill>
                <a:effectLst/>
                <a:uLnTx/>
                <a:uFillTx/>
                <a:latin typeface="+mn-lt"/>
                <a:ea typeface="+mn-ea"/>
              </a:rPr>
              <a:t>、</a:t>
            </a:r>
            <a:r>
              <a:rPr kumimoji="0" lang="en-GB" altLang="zh-CN" sz="2600" b="1" i="0" u="none" strike="noStrike" kern="0" cap="none" spc="0" normalizeH="0" baseline="0" noProof="0" dirty="0" err="1">
                <a:ln>
                  <a:noFill/>
                </a:ln>
                <a:solidFill>
                  <a:schemeClr val="tx2"/>
                </a:solidFill>
                <a:effectLst/>
                <a:uLnTx/>
                <a:uFillTx/>
                <a:latin typeface="+mn-lt"/>
                <a:ea typeface="+mn-ea"/>
              </a:rPr>
              <a:t>deque</a:t>
            </a:r>
            <a:r>
              <a:rPr kumimoji="0" lang="zh-CN" altLang="zh-CN" sz="2600" b="1" i="0" u="none" strike="noStrike" kern="0" cap="none" spc="0" normalizeH="0" baseline="0" noProof="0" dirty="0">
                <a:ln>
                  <a:noFill/>
                </a:ln>
                <a:solidFill>
                  <a:schemeClr val="tx2"/>
                </a:solidFill>
                <a:effectLst/>
                <a:uLnTx/>
                <a:uFillTx/>
                <a:latin typeface="+mn-lt"/>
                <a:ea typeface="+mn-ea"/>
              </a:rPr>
              <a:t>和</a:t>
            </a:r>
            <a:r>
              <a:rPr kumimoji="0" lang="en-GB" altLang="zh-CN" sz="2600" b="1" i="0" u="none" strike="noStrike" kern="0" cap="none" spc="0" normalizeH="0" baseline="0" noProof="0" dirty="0" err="1">
                <a:ln>
                  <a:noFill/>
                </a:ln>
                <a:solidFill>
                  <a:schemeClr val="tx2"/>
                </a:solidFill>
                <a:effectLst/>
                <a:uLnTx/>
                <a:uFillTx/>
                <a:latin typeface="+mn-lt"/>
                <a:ea typeface="+mn-ea"/>
              </a:rPr>
              <a:t>basic_string</a:t>
            </a:r>
            <a:r>
              <a:rPr kumimoji="0" lang="zh-CN" altLang="zh-CN" sz="2600" b="1" i="0" u="none" strike="noStrike" kern="0" cap="none" spc="0" normalizeH="0" baseline="0" noProof="0" dirty="0">
                <a:ln>
                  <a:noFill/>
                </a:ln>
                <a:solidFill>
                  <a:schemeClr val="tx2"/>
                </a:solidFill>
                <a:effectLst/>
                <a:uLnTx/>
                <a:uFillTx/>
                <a:latin typeface="+mn-lt"/>
                <a:ea typeface="+mn-ea"/>
              </a:rPr>
              <a:t>。</a:t>
            </a:r>
            <a:endParaRPr kumimoji="0" lang="en-US" altLang="zh-CN" sz="26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en-US" altLang="zh-CN" sz="2800" b="1" i="0" u="none" strike="noStrike" kern="0" cap="none" spc="0" normalizeH="0" baseline="0" noProof="0" dirty="0" err="1">
                <a:ln>
                  <a:noFill/>
                </a:ln>
                <a:solidFill>
                  <a:srgbClr val="0070C0"/>
                </a:solidFill>
                <a:effectLst/>
                <a:uLnTx/>
                <a:uFillTx/>
                <a:latin typeface="+mn-lt"/>
                <a:ea typeface="+mn-ea"/>
                <a:cs typeface="+mn-cs"/>
              </a:rPr>
              <a:t>ValueType</a:t>
            </a:r>
            <a:r>
              <a:rPr kumimoji="0" lang="en-US" altLang="zh-CN" sz="2800" b="1" i="0" u="none" strike="noStrike" kern="0" cap="none" spc="0" normalizeH="0" baseline="0" noProof="0" dirty="0">
                <a:ln>
                  <a:noFill/>
                </a:ln>
                <a:solidFill>
                  <a:srgbClr val="0070C0"/>
                </a:solidFill>
                <a:effectLst/>
                <a:uLnTx/>
                <a:uFillTx/>
                <a:latin typeface="+mn-lt"/>
                <a:ea typeface="+mn-ea"/>
                <a:cs typeface="+mn-cs"/>
              </a:rPr>
              <a:t>&amp; operator[](</a:t>
            </a:r>
            <a:r>
              <a:rPr kumimoji="0" lang="en-US" altLang="zh-CN" sz="2800" b="1" i="0" u="none" strike="noStrike" kern="0" cap="none" spc="0" normalizeH="0" baseline="0" noProof="0" dirty="0" err="1">
                <a:ln>
                  <a:noFill/>
                </a:ln>
                <a:solidFill>
                  <a:srgbClr val="0070C0"/>
                </a:solidFill>
                <a:effectLst/>
                <a:uLnTx/>
                <a:uFillTx/>
                <a:latin typeface="+mn-lt"/>
                <a:ea typeface="+mn-ea"/>
                <a:cs typeface="+mn-cs"/>
              </a:rPr>
              <a:t>const</a:t>
            </a:r>
            <a:r>
              <a:rPr kumimoji="0" lang="en-US" altLang="zh-CN" sz="2800" b="1" i="0" u="none" strike="noStrike" kern="0" cap="none" spc="0" normalizeH="0" baseline="0" noProof="0" dirty="0">
                <a:ln>
                  <a:noFill/>
                </a:ln>
                <a:solidFill>
                  <a:srgbClr val="0070C0"/>
                </a:solidFill>
                <a:effectLst/>
                <a:uLnTx/>
                <a:uFillTx/>
                <a:latin typeface="+mn-lt"/>
                <a:ea typeface="+mn-ea"/>
                <a:cs typeface="+mn-cs"/>
              </a:rPr>
              <a:t> </a:t>
            </a:r>
            <a:r>
              <a:rPr kumimoji="0" lang="en-US" altLang="zh-CN" sz="2800" b="1" i="0" u="none" strike="noStrike" kern="0" cap="none" spc="0" normalizeH="0" baseline="0" noProof="0" dirty="0" err="1">
                <a:ln>
                  <a:noFill/>
                </a:ln>
                <a:solidFill>
                  <a:srgbClr val="0070C0"/>
                </a:solidFill>
                <a:effectLst/>
                <a:uLnTx/>
                <a:uFillTx/>
                <a:latin typeface="+mn-lt"/>
                <a:ea typeface="+mn-ea"/>
                <a:cs typeface="+mn-cs"/>
              </a:rPr>
              <a:t>KeyType</a:t>
            </a:r>
            <a:r>
              <a:rPr kumimoji="0" lang="en-US" altLang="zh-CN" sz="2800" b="1" i="0" u="none" strike="noStrike" kern="0" cap="none" spc="0" normalizeH="0" baseline="0" noProof="0" dirty="0">
                <a:ln>
                  <a:noFill/>
                </a:ln>
                <a:solidFill>
                  <a:srgbClr val="0070C0"/>
                </a:solidFill>
                <a:effectLst/>
                <a:uLnTx/>
                <a:uFillTx/>
                <a:latin typeface="+mn-lt"/>
                <a:ea typeface="+mn-ea"/>
                <a:cs typeface="+mn-cs"/>
              </a:rPr>
              <a:t>&amp; key); </a:t>
            </a:r>
            <a:endParaRPr kumimoji="0" lang="en-US"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en-US" sz="2600" b="1" i="0" u="none" strike="noStrike" kern="0" cap="none" spc="0" normalizeH="0" baseline="0" noProof="0" dirty="0">
                <a:ln>
                  <a:noFill/>
                </a:ln>
                <a:solidFill>
                  <a:schemeClr val="tx2"/>
                </a:solidFill>
                <a:effectLst/>
                <a:uLnTx/>
                <a:uFillTx/>
                <a:latin typeface="+mn-lt"/>
                <a:ea typeface="+mn-ea"/>
              </a:rPr>
              <a:t>获取容器中某个关键字所关联的值的引用。适用于</a:t>
            </a:r>
            <a:r>
              <a:rPr kumimoji="0" lang="en-US" altLang="zh-CN" sz="2600" b="1" i="0" u="none" strike="noStrike" kern="0" cap="none" spc="0" normalizeH="0" baseline="0" noProof="0" dirty="0">
                <a:ln>
                  <a:noFill/>
                </a:ln>
                <a:solidFill>
                  <a:schemeClr val="tx2"/>
                </a:solidFill>
                <a:effectLst/>
                <a:uLnTx/>
                <a:uFillTx/>
                <a:latin typeface="+mn-lt"/>
                <a:ea typeface="+mn-ea"/>
              </a:rPr>
              <a:t>map</a:t>
            </a:r>
            <a:r>
              <a:rPr kumimoji="0" lang="zh-CN" altLang="en-US" sz="2600" b="1" i="0" u="none" strike="noStrike" kern="0" cap="none" spc="0" normalizeH="0" baseline="0" noProof="0" dirty="0">
                <a:ln>
                  <a:noFill/>
                </a:ln>
                <a:solidFill>
                  <a:schemeClr val="tx2"/>
                </a:solidFill>
                <a:effectLst/>
                <a:uLnTx/>
                <a:uFillTx/>
                <a:latin typeface="+mn-lt"/>
                <a:ea typeface="+mn-ea"/>
              </a:rPr>
              <a:t>。</a:t>
            </a:r>
            <a:endParaRPr kumimoji="0" lang="zh-CN" altLang="en-US" sz="26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fr-FR" altLang="zh-CN" sz="2800" b="1" i="0" u="none" strike="noStrike" kern="0" cap="none" spc="0" normalizeH="0" baseline="0" noProof="0" dirty="0">
                <a:ln>
                  <a:noFill/>
                </a:ln>
                <a:solidFill>
                  <a:srgbClr val="0070C0"/>
                </a:solidFill>
                <a:effectLst/>
                <a:uLnTx/>
                <a:uFillTx/>
                <a:latin typeface="+mn-lt"/>
                <a:ea typeface="+mn-ea"/>
                <a:cs typeface="+mn-cs"/>
              </a:rPr>
              <a:t>T&amp; at(size_type pos);</a:t>
            </a:r>
            <a:endParaRPr kumimoji="0" lang="zh-CN"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zh-CN" sz="2600" b="1" i="0" u="none" strike="noStrike" kern="0" cap="none" spc="0" normalizeH="0" baseline="0" noProof="0" dirty="0">
                <a:ln>
                  <a:noFill/>
                </a:ln>
                <a:solidFill>
                  <a:schemeClr val="tx2"/>
                </a:solidFill>
                <a:effectLst/>
                <a:uLnTx/>
                <a:uFillTx/>
                <a:latin typeface="+mn-lt"/>
                <a:ea typeface="+mn-ea"/>
              </a:rPr>
              <a:t>获取容器中某位置</a:t>
            </a:r>
            <a:r>
              <a:rPr kumimoji="0" lang="en-GB" altLang="zh-CN" sz="2600" b="1" i="0" u="none" strike="noStrike" kern="0" cap="none" spc="0" normalizeH="0" baseline="0" noProof="0" dirty="0" err="1">
                <a:ln>
                  <a:noFill/>
                </a:ln>
                <a:solidFill>
                  <a:schemeClr val="tx2"/>
                </a:solidFill>
                <a:effectLst/>
                <a:uLnTx/>
                <a:uFillTx/>
                <a:latin typeface="+mn-lt"/>
                <a:ea typeface="+mn-ea"/>
              </a:rPr>
              <a:t>pos</a:t>
            </a:r>
            <a:r>
              <a:rPr kumimoji="0" lang="zh-CN" altLang="zh-CN" sz="2600" b="1" i="0" u="none" strike="noStrike" kern="0" cap="none" spc="0" normalizeH="0" baseline="0" noProof="0" dirty="0">
                <a:ln>
                  <a:noFill/>
                </a:ln>
                <a:solidFill>
                  <a:schemeClr val="tx2"/>
                </a:solidFill>
                <a:effectLst/>
                <a:uLnTx/>
                <a:uFillTx/>
                <a:latin typeface="+mn-lt"/>
                <a:ea typeface="+mn-ea"/>
              </a:rPr>
              <a:t>（序号）上的元素的引用，并进行越界检查。适用于</a:t>
            </a:r>
            <a:r>
              <a:rPr kumimoji="0" lang="en-GB" altLang="zh-CN" sz="2600" b="1" i="0" u="none" strike="noStrike" kern="0" cap="none" spc="0" normalizeH="0" baseline="0" noProof="0" dirty="0">
                <a:ln>
                  <a:noFill/>
                </a:ln>
                <a:solidFill>
                  <a:schemeClr val="tx2"/>
                </a:solidFill>
                <a:effectLst/>
                <a:uLnTx/>
                <a:uFillTx/>
                <a:latin typeface="+mn-lt"/>
                <a:ea typeface="+mn-ea"/>
              </a:rPr>
              <a:t>vector</a:t>
            </a:r>
            <a:r>
              <a:rPr kumimoji="0" lang="zh-CN" altLang="zh-CN" sz="2600" b="1" i="0" u="none" strike="noStrike" kern="0" cap="none" spc="0" normalizeH="0" baseline="0" noProof="0" dirty="0">
                <a:ln>
                  <a:noFill/>
                </a:ln>
                <a:solidFill>
                  <a:schemeClr val="tx2"/>
                </a:solidFill>
                <a:effectLst/>
                <a:uLnTx/>
                <a:uFillTx/>
                <a:latin typeface="+mn-lt"/>
                <a:ea typeface="+mn-ea"/>
              </a:rPr>
              <a:t>、</a:t>
            </a:r>
            <a:r>
              <a:rPr kumimoji="0" lang="en-GB" altLang="zh-CN" sz="2600" b="1" i="0" u="none" strike="noStrike" kern="0" cap="none" spc="0" normalizeH="0" baseline="0" noProof="0" dirty="0" err="1">
                <a:ln>
                  <a:noFill/>
                </a:ln>
                <a:solidFill>
                  <a:schemeClr val="tx2"/>
                </a:solidFill>
                <a:effectLst/>
                <a:uLnTx/>
                <a:uFillTx/>
                <a:latin typeface="+mn-lt"/>
                <a:ea typeface="+mn-ea"/>
              </a:rPr>
              <a:t>deque</a:t>
            </a:r>
            <a:r>
              <a:rPr kumimoji="0" lang="zh-CN" altLang="zh-CN" sz="2600" b="1" i="0" u="none" strike="noStrike" kern="0" cap="none" spc="0" normalizeH="0" baseline="0" noProof="0" dirty="0">
                <a:ln>
                  <a:noFill/>
                </a:ln>
                <a:solidFill>
                  <a:schemeClr val="tx2"/>
                </a:solidFill>
                <a:effectLst/>
                <a:uLnTx/>
                <a:uFillTx/>
                <a:latin typeface="+mn-lt"/>
                <a:ea typeface="+mn-ea"/>
              </a:rPr>
              <a:t>和</a:t>
            </a:r>
            <a:r>
              <a:rPr kumimoji="0" lang="en-GB" altLang="zh-CN" sz="2600" b="1" i="0" u="none" strike="noStrike" kern="0" cap="none" spc="0" normalizeH="0" baseline="0" noProof="0" dirty="0" err="1">
                <a:ln>
                  <a:noFill/>
                </a:ln>
                <a:solidFill>
                  <a:schemeClr val="tx2"/>
                </a:solidFill>
                <a:effectLst/>
                <a:uLnTx/>
                <a:uFillTx/>
                <a:latin typeface="+mn-lt"/>
                <a:ea typeface="+mn-ea"/>
              </a:rPr>
              <a:t>basic_string</a:t>
            </a:r>
            <a:r>
              <a:rPr kumimoji="0" lang="zh-CN" altLang="zh-CN" sz="2600" b="1" i="0" u="none" strike="noStrike" kern="0" cap="none" spc="0" normalizeH="0" baseline="0" noProof="0" dirty="0">
                <a:ln>
                  <a:noFill/>
                </a:ln>
                <a:solidFill>
                  <a:schemeClr val="tx2"/>
                </a:solidFill>
                <a:effectLst/>
                <a:uLnTx/>
                <a:uFillTx/>
                <a:latin typeface="+mn-lt"/>
                <a:ea typeface="+mn-ea"/>
              </a:rPr>
              <a:t>。</a:t>
            </a:r>
            <a:endParaRPr kumimoji="0" lang="zh-CN" altLang="zh-CN" sz="26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en-US" altLang="zh-CN" sz="2800" b="1" i="0" u="none" strike="noStrike" kern="0" cap="none" spc="0" normalizeH="0" baseline="0" noProof="0" dirty="0">
                <a:ln>
                  <a:noFill/>
                </a:ln>
                <a:solidFill>
                  <a:srgbClr val="0070C0"/>
                </a:solidFill>
                <a:effectLst/>
                <a:uLnTx/>
                <a:uFillTx/>
                <a:latin typeface="+mn-lt"/>
                <a:ea typeface="+mn-ea"/>
                <a:cs typeface="+mn-cs"/>
              </a:rPr>
              <a:t>iterator find(const T&amp; key);</a:t>
            </a:r>
            <a:endParaRPr kumimoji="0" lang="zh-CN" altLang="zh-CN" sz="2800" b="1" i="0" u="none" strike="noStrike" kern="0" cap="none" spc="0" normalizeH="0" baseline="0" noProof="0" dirty="0">
              <a:ln>
                <a:noFill/>
              </a:ln>
              <a:solidFill>
                <a:srgbClr val="0070C0"/>
              </a:solidFill>
              <a:effectLst/>
              <a:uLnTx/>
              <a:uFillTx/>
              <a:latin typeface="+mn-lt"/>
              <a:ea typeface="+mn-ea"/>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zh-CN" altLang="zh-CN" sz="2600" b="1" i="0" u="none" strike="noStrike" kern="0" cap="none" spc="0" normalizeH="0" baseline="0" noProof="0" dirty="0">
                <a:ln>
                  <a:noFill/>
                </a:ln>
                <a:solidFill>
                  <a:schemeClr val="tx2"/>
                </a:solidFill>
                <a:effectLst/>
                <a:uLnTx/>
                <a:uFillTx/>
                <a:latin typeface="+mn-lt"/>
                <a:ea typeface="+mn-ea"/>
              </a:rPr>
              <a:t>根据关键字在容器中查找某个元素，返回指向元素的迭代器（</a:t>
            </a:r>
            <a:r>
              <a:rPr kumimoji="0" lang="zh-CN" altLang="en-US" sz="2600" b="1" i="0" u="none" strike="noStrike" kern="0" cap="none" spc="0" normalizeH="0" baseline="0" noProof="0" dirty="0">
                <a:ln>
                  <a:noFill/>
                </a:ln>
                <a:solidFill>
                  <a:schemeClr val="tx2"/>
                </a:solidFill>
                <a:effectLst/>
                <a:uLnTx/>
                <a:uFillTx/>
                <a:latin typeface="+mn-lt"/>
                <a:ea typeface="+mn-ea"/>
              </a:rPr>
              <a:t>若</a:t>
            </a:r>
            <a:r>
              <a:rPr kumimoji="0" lang="zh-CN" altLang="zh-CN" sz="2600" b="1" i="0" u="none" strike="noStrike" kern="0" cap="none" spc="0" normalizeH="0" baseline="0" noProof="0" dirty="0">
                <a:ln>
                  <a:noFill/>
                </a:ln>
                <a:solidFill>
                  <a:schemeClr val="tx2"/>
                </a:solidFill>
                <a:effectLst/>
                <a:uLnTx/>
                <a:uFillTx/>
                <a:latin typeface="+mn-lt"/>
                <a:ea typeface="+mn-ea"/>
              </a:rPr>
              <a:t>找到）或最后一个元素的下一个位置（未找到）。适用于</a:t>
            </a:r>
            <a:r>
              <a:rPr kumimoji="0" lang="en-GB" altLang="zh-CN" sz="2600" b="1" i="0" u="none" strike="noStrike" kern="0" cap="none" spc="0" normalizeH="0" baseline="0" noProof="0" dirty="0">
                <a:ln>
                  <a:noFill/>
                </a:ln>
                <a:solidFill>
                  <a:schemeClr val="tx2"/>
                </a:solidFill>
                <a:effectLst/>
                <a:uLnTx/>
                <a:uFillTx/>
                <a:latin typeface="+mn-lt"/>
                <a:ea typeface="+mn-ea"/>
              </a:rPr>
              <a:t>map/</a:t>
            </a:r>
            <a:r>
              <a:rPr kumimoji="0" lang="en-GB" altLang="zh-CN" sz="2600" b="1" i="0" u="none" strike="noStrike" kern="0" cap="none" spc="0" normalizeH="0" baseline="0" noProof="0" dirty="0" err="1">
                <a:ln>
                  <a:noFill/>
                </a:ln>
                <a:solidFill>
                  <a:schemeClr val="tx2"/>
                </a:solidFill>
                <a:effectLst/>
                <a:uLnTx/>
                <a:uFillTx/>
                <a:latin typeface="+mn-lt"/>
                <a:ea typeface="+mn-ea"/>
              </a:rPr>
              <a:t>multimap</a:t>
            </a:r>
            <a:r>
              <a:rPr kumimoji="0" lang="zh-CN" altLang="zh-CN" sz="2600" b="1" i="0" u="none" strike="noStrike" kern="0" cap="none" spc="0" normalizeH="0" baseline="0" noProof="0" dirty="0">
                <a:ln>
                  <a:noFill/>
                </a:ln>
                <a:solidFill>
                  <a:schemeClr val="tx2"/>
                </a:solidFill>
                <a:effectLst/>
                <a:uLnTx/>
                <a:uFillTx/>
                <a:latin typeface="+mn-lt"/>
                <a:ea typeface="+mn-ea"/>
              </a:rPr>
              <a:t>和</a:t>
            </a:r>
            <a:r>
              <a:rPr kumimoji="0" lang="en-GB" altLang="zh-CN" sz="2600" b="1" i="0" u="none" strike="noStrike" kern="0" cap="none" spc="0" normalizeH="0" baseline="0" noProof="0" dirty="0">
                <a:ln>
                  <a:noFill/>
                </a:ln>
                <a:solidFill>
                  <a:schemeClr val="tx2"/>
                </a:solidFill>
                <a:effectLst/>
                <a:uLnTx/>
                <a:uFillTx/>
                <a:latin typeface="+mn-lt"/>
                <a:ea typeface="+mn-ea"/>
              </a:rPr>
              <a:t>set/multiset</a:t>
            </a:r>
            <a:r>
              <a:rPr kumimoji="0" lang="zh-CN" altLang="zh-CN" sz="2600" b="1" i="0" u="none" strike="noStrike" kern="0" cap="none" spc="0" normalizeH="0" baseline="0" noProof="0" dirty="0">
                <a:ln>
                  <a:noFill/>
                </a:ln>
                <a:solidFill>
                  <a:schemeClr val="tx2"/>
                </a:solidFill>
                <a:effectLst/>
                <a:uLnTx/>
                <a:uFillTx/>
                <a:latin typeface="+mn-lt"/>
                <a:ea typeface="+mn-ea"/>
              </a:rPr>
              <a:t>。</a:t>
            </a:r>
            <a:endParaRPr kumimoji="0" lang="en-US" altLang="zh-CN" sz="26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en-US" altLang="zh-CN" sz="2800" b="1" i="0" u="none" strike="noStrike" kern="0" cap="none" spc="0" normalizeH="0" baseline="0" noProof="0" dirty="0">
                <a:ln>
                  <a:noFill/>
                </a:ln>
                <a:solidFill>
                  <a:srgbClr val="0070C0"/>
                </a:solidFill>
                <a:effectLst/>
                <a:uLnTx/>
                <a:uFillTx/>
                <a:latin typeface="+mn-lt"/>
                <a:ea typeface="+mn-ea"/>
                <a:cs typeface="+mn-cs"/>
              </a:rPr>
              <a:t>......</a:t>
            </a:r>
            <a:endParaRPr kumimoji="0" lang="zh-CN" altLang="zh-CN" sz="2800" b="1" i="0" u="none" strike="noStrike" kern="0" cap="none" spc="0" normalizeH="0" baseline="0" noProof="0" dirty="0">
              <a:ln>
                <a:noFill/>
              </a:ln>
              <a:solidFill>
                <a:srgbClr val="0070C0"/>
              </a:solidFill>
              <a:effectLst/>
              <a:uLnTx/>
              <a:uFillTx/>
              <a:latin typeface="+mn-lt"/>
              <a:ea typeface="+mn-ea"/>
              <a:cs typeface="+mn-cs"/>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zh-CN" altLang="en-US" sz="3000" b="1" i="0" u="none" strike="noStrike" kern="0" cap="none" spc="0" normalizeH="0" baseline="0" noProof="0" dirty="0">
              <a:ln>
                <a:noFill/>
              </a:ln>
              <a:solidFill>
                <a:schemeClr val="tx2"/>
              </a:solidFill>
              <a:effectLst/>
              <a:uLnTx/>
              <a:uFillTx/>
              <a:latin typeface="+mn-lt"/>
              <a:ea typeface="+mn-ea"/>
              <a:cs typeface="+mn-cs"/>
            </a:endParaRPr>
          </a:p>
        </p:txBody>
      </p:sp>
      <p:sp>
        <p:nvSpPr>
          <p:cNvPr id="51203" name="标题 1"/>
          <p:cNvSpPr>
            <a:spLocks noGrp="1"/>
          </p:cNvSpPr>
          <p:nvPr>
            <p:ph type="title"/>
          </p:nvPr>
        </p:nvSpPr>
        <p:spPr>
          <a:xfrm>
            <a:off x="1524000" y="-114399"/>
            <a:ext cx="7010400" cy="1527175"/>
          </a:xfrm>
        </p:spPr>
        <p:txBody>
          <a:bodyPr vert="horz" wrap="square" lIns="91440" tIns="45720" rIns="91440" bIns="45720" anchor="ctr" anchorCtr="0"/>
          <a:lstStyle/>
          <a:p>
            <a:pPr>
              <a:buNone/>
            </a:pPr>
            <a:r>
              <a:rPr lang="zh-CN" altLang="en-US" b="1" dirty="0"/>
              <a:t>容器的操作（成员函数）</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50800" y="116840"/>
            <a:ext cx="9194800" cy="829945"/>
          </a:xfrm>
          <a:prstGeom prst="rect">
            <a:avLst/>
          </a:prstGeom>
          <a:solidFill>
            <a:schemeClr val="accent2"/>
          </a:solidFill>
        </p:spPr>
        <p:txBody>
          <a:bodyPr wrap="square" rtlCol="0" anchor="t">
            <a:spAutoFit/>
          </a:bodyPr>
          <a:lstStyle/>
          <a:p>
            <a:r>
              <a:rPr lang="zh-CN" altLang="en-US"/>
              <a:t>[例10-6]STL的容器 vector来实现例10-5的功能(排序功能除外)。</a:t>
            </a:r>
            <a:endParaRPr lang="zh-CN" altLang="en-US"/>
          </a:p>
          <a:p>
            <a:endParaRPr lang="zh-CN" altLang="en-US"/>
          </a:p>
        </p:txBody>
      </p:sp>
      <p:pic>
        <p:nvPicPr>
          <p:cNvPr id="7" name="图片 6"/>
          <p:cNvPicPr>
            <a:picLocks noChangeAspect="1"/>
          </p:cNvPicPr>
          <p:nvPr/>
        </p:nvPicPr>
        <p:blipFill>
          <a:blip r:embed="rId1"/>
          <a:srcRect l="3765" t="17091" r="7988" b="3501"/>
          <a:stretch>
            <a:fillRect/>
          </a:stretch>
        </p:blipFill>
        <p:spPr>
          <a:xfrm>
            <a:off x="35560" y="621030"/>
            <a:ext cx="9100185" cy="6144260"/>
          </a:xfrm>
          <a:prstGeom prst="rect">
            <a:avLst/>
          </a:prstGeom>
        </p:spPr>
      </p:pic>
      <p:pic>
        <p:nvPicPr>
          <p:cNvPr id="2" name="图片 1"/>
          <p:cNvPicPr>
            <a:picLocks noChangeAspect="1"/>
          </p:cNvPicPr>
          <p:nvPr/>
        </p:nvPicPr>
        <p:blipFill>
          <a:blip r:embed="rId2"/>
          <a:stretch>
            <a:fillRect/>
          </a:stretch>
        </p:blipFill>
        <p:spPr>
          <a:xfrm>
            <a:off x="3060065" y="621030"/>
            <a:ext cx="6075045" cy="70104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nvPr>
        </p:nvPicPr>
        <p:blipFill>
          <a:blip r:embed="rId1"/>
          <a:stretch>
            <a:fillRect/>
          </a:stretch>
        </p:blipFill>
        <p:spPr>
          <a:xfrm>
            <a:off x="35560" y="1532255"/>
            <a:ext cx="9107805" cy="337185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nvPr>
        </p:nvPicPr>
        <p:blipFill>
          <a:blip r:embed="rId1"/>
          <a:srcRect l="15213"/>
          <a:stretch>
            <a:fillRect/>
          </a:stretch>
        </p:blipFill>
        <p:spPr>
          <a:xfrm rot="16200000">
            <a:off x="1631950" y="-1119505"/>
            <a:ext cx="5829935" cy="916686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nvPr>
        </p:nvPicPr>
        <p:blipFill>
          <a:blip r:embed="rId1"/>
          <a:srcRect t="800" r="17716" b="2140"/>
          <a:stretch>
            <a:fillRect/>
          </a:stretch>
        </p:blipFill>
        <p:spPr>
          <a:xfrm rot="16200000">
            <a:off x="1657350" y="-1612900"/>
            <a:ext cx="5788660" cy="910399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nvPr>
        </p:nvPicPr>
        <p:blipFill>
          <a:blip r:embed="rId1"/>
          <a:stretch>
            <a:fillRect/>
          </a:stretch>
        </p:blipFill>
        <p:spPr>
          <a:xfrm>
            <a:off x="635" y="2674620"/>
            <a:ext cx="9138285" cy="1814195"/>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内容占位符 2"/>
          <p:cNvSpPr>
            <a:spLocks noGrp="1"/>
          </p:cNvSpPr>
          <p:nvPr>
            <p:ph idx="1"/>
          </p:nvPr>
        </p:nvSpPr>
        <p:spPr>
          <a:xfrm>
            <a:off x="233363" y="2338388"/>
            <a:ext cx="8677275" cy="4114800"/>
          </a:xfrm>
        </p:spPr>
        <p:txBody>
          <a:bodyPr vert="horz" wrap="square" lIns="91440" tIns="45720" rIns="91440" bIns="45720" anchor="t" anchorCtr="0"/>
          <a:lstStyle/>
          <a:p>
            <a:r>
              <a:rPr lang="zh-CN" altLang="en-US" b="1" dirty="0"/>
              <a:t>如果容器的元素类型是一个类，则</a:t>
            </a:r>
            <a:r>
              <a:rPr lang="zh-CN" altLang="en-US" b="1" dirty="0">
                <a:solidFill>
                  <a:srgbClr val="00B050"/>
                </a:solidFill>
              </a:rPr>
              <a:t>可能</a:t>
            </a:r>
            <a:r>
              <a:rPr lang="zh-CN" altLang="en-US" b="1" dirty="0"/>
              <a:t>需要针对该类定义</a:t>
            </a:r>
            <a:r>
              <a:rPr lang="zh-CN" altLang="en-US" b="1" dirty="0">
                <a:solidFill>
                  <a:srgbClr val="0070C0"/>
                </a:solidFill>
              </a:rPr>
              <a:t>拷贝构造函数</a:t>
            </a:r>
            <a:r>
              <a:rPr lang="zh-CN" altLang="en-US" b="1" dirty="0"/>
              <a:t>和</a:t>
            </a:r>
            <a:r>
              <a:rPr lang="zh-CN" altLang="en-US" b="1" dirty="0">
                <a:solidFill>
                  <a:srgbClr val="0070C0"/>
                </a:solidFill>
              </a:rPr>
              <a:t>赋值操作符重载函数</a:t>
            </a:r>
            <a:r>
              <a:rPr lang="zh-CN" altLang="en-US" b="1" dirty="0"/>
              <a:t>，因为在对容器进行的操作中可能会创建新的元素（对象，拷贝构造）或进行元素间的赋值。</a:t>
            </a:r>
            <a:endParaRPr lang="en-US" altLang="zh-CN" b="1" dirty="0"/>
          </a:p>
          <a:p>
            <a:r>
              <a:rPr lang="zh-CN" altLang="en-US" b="1" dirty="0"/>
              <a:t>另外，</a:t>
            </a:r>
            <a:r>
              <a:rPr lang="zh-CN" altLang="en-US" b="1" dirty="0">
                <a:solidFill>
                  <a:srgbClr val="00B050"/>
                </a:solidFill>
              </a:rPr>
              <a:t>可能</a:t>
            </a:r>
            <a:r>
              <a:rPr lang="zh-CN" altLang="en-US" b="1" dirty="0"/>
              <a:t>还需要针对元素的类重载</a:t>
            </a:r>
            <a:r>
              <a:rPr lang="zh-CN" altLang="en-US" b="1" dirty="0">
                <a:solidFill>
                  <a:srgbClr val="0070C0"/>
                </a:solidFill>
              </a:rPr>
              <a:t>小于操作符</a:t>
            </a:r>
            <a:r>
              <a:rPr lang="zh-CN" altLang="en-US" b="1" dirty="0"/>
              <a:t>（</a:t>
            </a:r>
            <a:r>
              <a:rPr lang="en-US" altLang="zh-CN" b="1" dirty="0"/>
              <a:t>&lt;</a:t>
            </a:r>
            <a:r>
              <a:rPr lang="zh-CN" altLang="en-US" b="1" dirty="0"/>
              <a:t>），以适应容器的一些操作（如排序）所需的元素比较运算。</a:t>
            </a:r>
            <a:endParaRPr lang="zh-CN" altLang="en-US" b="1" dirty="0"/>
          </a:p>
        </p:txBody>
      </p:sp>
      <p:sp>
        <p:nvSpPr>
          <p:cNvPr id="52227" name="标题 1"/>
          <p:cNvSpPr>
            <a:spLocks noGrp="1"/>
          </p:cNvSpPr>
          <p:nvPr>
            <p:ph type="title"/>
          </p:nvPr>
        </p:nvSpPr>
        <p:spPr/>
        <p:txBody>
          <a:bodyPr vert="horz" wrap="square" lIns="91440" tIns="45720" rIns="91440" bIns="45720" anchor="ctr" anchorCtr="0"/>
          <a:lstStyle/>
          <a:p>
            <a:pPr>
              <a:buNone/>
            </a:pPr>
            <a:r>
              <a:rPr lang="zh-CN" altLang="en-US" b="1" dirty="0"/>
              <a:t>容器的操作（成员函数）</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
          <p:cNvSpPr>
            <a:spLocks noGrp="1" noChangeArrowheads="1"/>
          </p:cNvSpPr>
          <p:nvPr>
            <p:ph type="body" idx="1"/>
          </p:nvPr>
        </p:nvSpPr>
        <p:spPr>
          <a:xfrm>
            <a:off x="215900" y="1700808"/>
            <a:ext cx="8713788" cy="4467225"/>
          </a:xfrm>
        </p:spPr>
        <p:txBody>
          <a:bodyPr vert="horz" wrap="square" lIns="91440" tIns="45720" rIns="91440" bIns="45720" numCol="1" anchor="t" anchorCtr="0" compatLnSpc="1"/>
          <a:lstStyle/>
          <a:p>
            <a:pPr marL="363855" marR="0" lvl="0"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
              <a:defRPr/>
            </a:pPr>
            <a:r>
              <a:rPr kumimoji="0" lang="zh-CN" altLang="en-US" sz="2800" b="1" i="0" u="sng" strike="noStrike" kern="0" cap="none" spc="0" normalizeH="0" baseline="0" noProof="0" dirty="0">
                <a:ln>
                  <a:noFill/>
                </a:ln>
                <a:solidFill>
                  <a:srgbClr val="FF0000"/>
                </a:solidFill>
                <a:effectLst/>
                <a:uLnTx/>
                <a:uFillTx/>
                <a:latin typeface="+mn-lt"/>
                <a:ea typeface="+mn-ea"/>
                <a:cs typeface="+mn-cs"/>
              </a:rPr>
              <a:t>类属</a:t>
            </a:r>
            <a:r>
              <a:rPr kumimoji="0" lang="zh-CN" altLang="en-US" sz="2800" b="1" i="0" u="none" strike="noStrike" kern="0" cap="none" spc="0" normalizeH="0" baseline="0" noProof="0" dirty="0">
                <a:ln>
                  <a:noFill/>
                </a:ln>
                <a:solidFill>
                  <a:srgbClr val="FF0000"/>
                </a:solidFill>
                <a:effectLst/>
                <a:uLnTx/>
                <a:uFillTx/>
                <a:latin typeface="+mn-lt"/>
                <a:ea typeface="+mn-ea"/>
                <a:cs typeface="+mn-cs"/>
              </a:rPr>
              <a:t>类型</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（泛型）  </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即</a:t>
            </a:r>
            <a:r>
              <a:rPr kumimoji="0" lang="zh-CN" altLang="en-US" sz="2400" b="1" i="0" u="none" strike="noStrike" kern="0" cap="none" spc="0" normalizeH="0" baseline="0" noProof="0" dirty="0">
                <a:ln>
                  <a:noFill/>
                </a:ln>
                <a:solidFill>
                  <a:srgbClr val="0070C0"/>
                </a:solidFill>
                <a:effectLst/>
                <a:uLnTx/>
                <a:uFillTx/>
                <a:latin typeface="+mn-lt"/>
                <a:ea typeface="+mn-ea"/>
                <a:cs typeface="+mn-cs"/>
              </a:rPr>
              <a:t>取值为类型的参数</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，在程序中通过给这些参数提供具体的类型，来得到针对不同类型的代码</a:t>
            </a:r>
            <a:r>
              <a:rPr kumimoji="0" lang="zh-CN" altLang="en-US" sz="2600" b="1" i="0" u="none" strike="noStrike" kern="0" cap="none" spc="0" normalizeH="0" baseline="0" noProof="0" dirty="0">
                <a:ln>
                  <a:noFill/>
                </a:ln>
                <a:solidFill>
                  <a:schemeClr val="tx2"/>
                </a:solidFill>
                <a:effectLst/>
                <a:uLnTx/>
                <a:uFillTx/>
                <a:latin typeface="+mn-lt"/>
                <a:ea typeface="+mn-ea"/>
                <a:cs typeface="+mn-cs"/>
              </a:rPr>
              <a:t>。</a:t>
            </a:r>
            <a:r>
              <a:rPr kumimoji="0" lang="zh-CN" altLang="en-US" sz="2400" b="1" i="0" u="none" strike="noStrike" kern="0" cap="none" spc="0" normalizeH="0" baseline="0" noProof="0" dirty="0">
                <a:ln>
                  <a:noFill/>
                </a:ln>
                <a:solidFill>
                  <a:schemeClr val="tx2"/>
                </a:solidFill>
                <a:effectLst/>
                <a:uLnTx/>
                <a:uFillTx/>
                <a:latin typeface="+mn-lt"/>
                <a:ea typeface="+mn-ea"/>
              </a:rPr>
              <a:t>它提供了除函数、类和继承以外的另外一种</a:t>
            </a:r>
            <a:r>
              <a:rPr kumimoji="0" lang="zh-CN" altLang="en-US" sz="2400" b="1" i="0" u="none" strike="noStrike" kern="0" cap="none" spc="0" normalizeH="0" baseline="0" noProof="0" dirty="0">
                <a:ln>
                  <a:noFill/>
                </a:ln>
                <a:solidFill>
                  <a:srgbClr val="FF0000"/>
                </a:solidFill>
                <a:effectLst/>
                <a:uLnTx/>
                <a:uFillTx/>
                <a:latin typeface="+mn-lt"/>
                <a:ea typeface="+mn-ea"/>
              </a:rPr>
              <a:t>代码复用</a:t>
            </a:r>
            <a:r>
              <a:rPr kumimoji="0" lang="zh-CN" altLang="en-US" sz="2400" b="1" i="0" u="none" strike="noStrike" kern="0" cap="none" spc="0" normalizeH="0" baseline="0" noProof="0" dirty="0">
                <a:ln>
                  <a:noFill/>
                </a:ln>
                <a:solidFill>
                  <a:schemeClr val="tx2"/>
                </a:solidFill>
                <a:effectLst/>
                <a:uLnTx/>
                <a:uFillTx/>
                <a:latin typeface="+mn-lt"/>
                <a:ea typeface="+mn-ea"/>
              </a:rPr>
              <a:t>途径。</a:t>
            </a:r>
            <a:endParaRPr kumimoji="0" lang="en-US" altLang="zh-CN" sz="2400" b="1" i="0" u="none" strike="noStrike" kern="0" cap="none" spc="0" normalizeH="0" baseline="0" noProof="0" dirty="0">
              <a:ln>
                <a:noFill/>
              </a:ln>
              <a:solidFill>
                <a:schemeClr val="tx2"/>
              </a:solidFill>
              <a:effectLst/>
              <a:uLnTx/>
              <a:uFillTx/>
              <a:latin typeface="+mn-lt"/>
              <a:ea typeface="+mn-ea"/>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endParaRPr kumimoji="0" lang="en-US" altLang="zh-CN" sz="1000" b="1" i="0" u="none" strike="noStrike" kern="0" cap="none" spc="0" normalizeH="0" baseline="0" noProof="0" dirty="0">
              <a:ln>
                <a:noFill/>
              </a:ln>
              <a:solidFill>
                <a:schemeClr val="tx2"/>
              </a:solidFill>
              <a:effectLst/>
              <a:uLnTx/>
              <a:uFillTx/>
              <a:latin typeface="+mn-lt"/>
              <a:ea typeface="+mn-ea"/>
            </a:endParaRPr>
          </a:p>
          <a:p>
            <a:pPr marL="363855" marR="0" lvl="0"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rgbClr val="FF0000"/>
                </a:solidFill>
                <a:effectLst/>
                <a:uLnTx/>
                <a:uFillTx/>
                <a:latin typeface="+mn-lt"/>
                <a:ea typeface="+mn-ea"/>
                <a:cs typeface="+mn-cs"/>
              </a:rPr>
              <a:t>类属性</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（generic</a:t>
            </a:r>
            <a:r>
              <a:rPr kumimoji="0" lang="en-US" altLang="zh-CN" sz="2800" b="1" i="0" u="none" strike="noStrike" kern="0" cap="none" spc="0" normalizeH="0" baseline="0" noProof="0" dirty="0">
                <a:ln>
                  <a:noFill/>
                </a:ln>
                <a:solidFill>
                  <a:schemeClr val="tx2"/>
                </a:solidFill>
                <a:effectLst/>
                <a:uLnTx/>
                <a:uFillTx/>
                <a:latin typeface="+mn-lt"/>
                <a:ea typeface="+mn-ea"/>
                <a:cs typeface="+mn-cs"/>
              </a:rPr>
              <a:t>s</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zh-CN" sz="2400" b="1" i="0" u="none" strike="noStrike" kern="0" cap="none" spc="0" normalizeH="0" baseline="0" noProof="0" dirty="0">
                <a:ln>
                  <a:noFill/>
                </a:ln>
                <a:solidFill>
                  <a:schemeClr val="tx2"/>
                </a:solidFill>
                <a:effectLst/>
                <a:uLnTx/>
                <a:uFillTx/>
                <a:latin typeface="+mn-lt"/>
                <a:ea typeface="+mn-ea"/>
                <a:cs typeface="+mn-cs"/>
              </a:rPr>
              <a:t>一个程序实体</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a:t>
            </a:r>
            <a:r>
              <a:rPr kumimoji="0" lang="zh-CN" altLang="en-US" sz="2400" b="1" i="0" u="none" strike="noStrike" kern="0" cap="none" spc="0" normalizeH="0" baseline="0" noProof="0" dirty="0">
                <a:ln>
                  <a:noFill/>
                </a:ln>
                <a:solidFill>
                  <a:schemeClr val="tx2"/>
                </a:solidFill>
                <a:effectLst/>
                <a:uLnTx/>
                <a:uFillTx/>
                <a:latin typeface="+mn-lt"/>
                <a:ea typeface="+mn-ea"/>
              </a:rPr>
              <a:t>即</a:t>
            </a:r>
            <a:r>
              <a:rPr kumimoji="0" lang="zh-CN" altLang="zh-CN" sz="2400" b="1" i="0" u="sng" strike="noStrike" kern="0" cap="none" spc="0" normalizeH="0" baseline="0" noProof="0" dirty="0">
                <a:ln>
                  <a:noFill/>
                </a:ln>
                <a:solidFill>
                  <a:srgbClr val="0070C0"/>
                </a:solidFill>
                <a:effectLst/>
                <a:uLnTx/>
                <a:uFillTx/>
                <a:latin typeface="+mn-lt"/>
                <a:ea typeface="+mn-ea"/>
              </a:rPr>
              <a:t>类属</a:t>
            </a:r>
            <a:r>
              <a:rPr kumimoji="0" lang="zh-CN" altLang="zh-CN" sz="2400" b="1" i="0" u="none" strike="noStrike" kern="0" cap="none" spc="0" normalizeH="0" baseline="0" noProof="0" dirty="0">
                <a:ln>
                  <a:noFill/>
                </a:ln>
                <a:solidFill>
                  <a:srgbClr val="0070C0"/>
                </a:solidFill>
                <a:effectLst/>
                <a:uLnTx/>
                <a:uFillTx/>
                <a:latin typeface="+mn-lt"/>
                <a:ea typeface="+mn-ea"/>
              </a:rPr>
              <a:t>函数</a:t>
            </a:r>
            <a:r>
              <a:rPr kumimoji="0" lang="en-US" altLang="zh-CN" sz="2400" b="1" i="0" u="none" strike="noStrike" kern="0" cap="none" spc="0" normalizeH="0" baseline="0" noProof="0" dirty="0">
                <a:ln>
                  <a:noFill/>
                </a:ln>
                <a:solidFill>
                  <a:srgbClr val="0070C0"/>
                </a:solidFill>
                <a:effectLst/>
                <a:uLnTx/>
                <a:uFillTx/>
                <a:latin typeface="+mn-lt"/>
                <a:ea typeface="+mn-ea"/>
              </a:rPr>
              <a:t> &amp; </a:t>
            </a:r>
            <a:r>
              <a:rPr kumimoji="0" lang="zh-CN" altLang="zh-CN" sz="2400" b="1" i="0" u="sng" strike="noStrike" kern="0" cap="none" spc="0" normalizeH="0" baseline="0" noProof="0" dirty="0">
                <a:ln>
                  <a:noFill/>
                </a:ln>
                <a:solidFill>
                  <a:srgbClr val="0070C0"/>
                </a:solidFill>
                <a:effectLst/>
                <a:uLnTx/>
                <a:uFillTx/>
                <a:latin typeface="+mn-lt"/>
                <a:ea typeface="+mn-ea"/>
              </a:rPr>
              <a:t>类属</a:t>
            </a:r>
            <a:r>
              <a:rPr kumimoji="0" lang="zh-CN" altLang="zh-CN" sz="2400" b="1" i="0" u="none" strike="noStrike" kern="0" cap="none" spc="0" normalizeH="0" baseline="0" noProof="0" dirty="0">
                <a:ln>
                  <a:noFill/>
                </a:ln>
                <a:solidFill>
                  <a:srgbClr val="0070C0"/>
                </a:solidFill>
                <a:effectLst/>
                <a:uLnTx/>
                <a:uFillTx/>
                <a:latin typeface="+mn-lt"/>
                <a:ea typeface="+mn-ea"/>
              </a:rPr>
              <a:t>类</a:t>
            </a:r>
            <a:r>
              <a:rPr kumimoji="0" lang="zh-CN" altLang="en-US" sz="2400" b="1" i="0" u="none" strike="noStrike" kern="0" cap="none" spc="0" normalizeH="0" baseline="0" noProof="0" dirty="0">
                <a:ln>
                  <a:noFill/>
                </a:ln>
                <a:solidFill>
                  <a:schemeClr val="tx2"/>
                </a:solidFill>
                <a:effectLst/>
                <a:uLnTx/>
                <a:uFillTx/>
                <a:latin typeface="+mn-lt"/>
                <a:ea typeface="+mn-ea"/>
              </a:rPr>
              <a:t>）</a:t>
            </a:r>
            <a:r>
              <a:rPr kumimoji="0" lang="zh-CN" altLang="zh-CN" sz="2400" b="1" i="0" u="none" strike="noStrike" kern="0" cap="none" spc="0" normalizeH="0" baseline="0" noProof="0" dirty="0">
                <a:ln>
                  <a:noFill/>
                </a:ln>
                <a:solidFill>
                  <a:schemeClr val="tx2"/>
                </a:solidFill>
                <a:effectLst/>
                <a:uLnTx/>
                <a:uFillTx/>
                <a:latin typeface="+mn-lt"/>
                <a:ea typeface="+mn-ea"/>
                <a:cs typeface="+mn-cs"/>
              </a:rPr>
              <a:t>能</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够</a:t>
            </a:r>
            <a:r>
              <a:rPr kumimoji="0" lang="zh-CN" altLang="zh-CN" sz="2400" b="1" i="0" u="none" strike="noStrike" kern="0" cap="none" spc="0" normalizeH="0" baseline="0" noProof="0" dirty="0">
                <a:ln>
                  <a:noFill/>
                </a:ln>
                <a:solidFill>
                  <a:schemeClr val="tx2"/>
                </a:solidFill>
                <a:effectLst/>
                <a:uLnTx/>
                <a:uFillTx/>
                <a:latin typeface="+mn-lt"/>
                <a:ea typeface="+mn-ea"/>
                <a:cs typeface="+mn-cs"/>
              </a:rPr>
              <a:t>对多种类型的数据进行操作或描述的特性。</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endParaRPr kumimoji="0" lang="en-US" altLang="zh-CN" sz="1000" b="1" i="0" u="none" strike="noStrike" kern="0" cap="none" spc="0" normalizeH="0" baseline="0" noProof="0" dirty="0">
              <a:ln>
                <a:noFill/>
              </a:ln>
              <a:solidFill>
                <a:schemeClr val="tx2"/>
              </a:solidFill>
              <a:effectLst/>
              <a:uLnTx/>
              <a:uFillTx/>
              <a:latin typeface="+mn-lt"/>
              <a:ea typeface="+mn-ea"/>
              <a:cs typeface="+mn-cs"/>
            </a:endParaRPr>
          </a:p>
          <a:p>
            <a:pPr marL="363855" marR="0" lvl="0" indent="-363855" algn="l" defTabSz="914400" rtl="0" eaLnBrk="0" fontAlgn="base" latinLnBrk="0" hangingPunct="0">
              <a:lnSpc>
                <a:spcPct val="90000"/>
              </a:lnSpc>
              <a:spcBef>
                <a:spcPct val="20000"/>
              </a:spcBef>
              <a:spcAft>
                <a:spcPct val="0"/>
              </a:spcAft>
              <a:buClr>
                <a:schemeClr val="tx1"/>
              </a:buClr>
              <a:buSzPct val="70000"/>
              <a:buFont typeface="Wingdings" panose="05000000000000000000" pitchFamily="2" charset="2"/>
              <a:buChar char="¢"/>
              <a:defRPr/>
            </a:pPr>
            <a:r>
              <a:rPr kumimoji="0" lang="zh-CN" altLang="zh-CN" sz="2800" b="1" i="0" u="none" strike="noStrike" kern="0" cap="none" spc="0" normalizeH="0" baseline="0" noProof="0" dirty="0">
                <a:ln>
                  <a:noFill/>
                </a:ln>
                <a:solidFill>
                  <a:srgbClr val="FF0000"/>
                </a:solidFill>
                <a:effectLst/>
                <a:uLnTx/>
                <a:uFillTx/>
                <a:latin typeface="+mn-lt"/>
                <a:ea typeface="+mn-ea"/>
                <a:cs typeface="+mn-cs"/>
              </a:rPr>
              <a:t>类属程序设计</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a:t>
            </a:r>
            <a:r>
              <a:rPr kumimoji="0" lang="en-US" altLang="zh-CN" sz="2800" b="1" i="0" u="none" strike="noStrike" kern="0" cap="none" spc="0" normalizeH="0" baseline="0" noProof="0" dirty="0">
                <a:ln>
                  <a:noFill/>
                </a:ln>
                <a:solidFill>
                  <a:schemeClr val="tx2"/>
                </a:solidFill>
                <a:effectLst/>
                <a:uLnTx/>
                <a:uFillTx/>
                <a:latin typeface="+mn-lt"/>
                <a:ea typeface="+mn-ea"/>
                <a:cs typeface="+mn-cs"/>
              </a:rPr>
              <a:t>g</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eneric </a:t>
            </a:r>
            <a:r>
              <a:rPr kumimoji="0" lang="en-US" altLang="zh-CN" sz="2800" b="1" i="0" u="none" strike="noStrike" kern="0" cap="none" spc="0" normalizeH="0" baseline="0" noProof="0" dirty="0">
                <a:ln>
                  <a:noFill/>
                </a:ln>
                <a:solidFill>
                  <a:schemeClr val="tx2"/>
                </a:solidFill>
                <a:effectLst/>
                <a:uLnTx/>
                <a:uFillTx/>
                <a:latin typeface="+mn-lt"/>
                <a:ea typeface="+mn-ea"/>
                <a:cs typeface="+mn-cs"/>
              </a:rPr>
              <a:t>p</a:t>
            </a:r>
            <a:r>
              <a:rPr kumimoji="0" lang="zh-CN" altLang="zh-CN" sz="2800" b="1" i="0" u="none" strike="noStrike" kern="0" cap="none" spc="0" normalizeH="0" baseline="0" noProof="0" dirty="0">
                <a:ln>
                  <a:noFill/>
                </a:ln>
                <a:solidFill>
                  <a:schemeClr val="tx2"/>
                </a:solidFill>
                <a:effectLst/>
                <a:uLnTx/>
                <a:uFillTx/>
                <a:latin typeface="+mn-lt"/>
                <a:ea typeface="+mn-ea"/>
                <a:cs typeface="+mn-cs"/>
              </a:rPr>
              <a:t>rogramming）</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763905" marR="0" lvl="1"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使用</a:t>
            </a:r>
            <a:r>
              <a:rPr kumimoji="0" lang="zh-CN" altLang="zh-CN" sz="2400" b="1" i="0" u="none" strike="noStrike" kern="0" cap="none" spc="0" normalizeH="0" baseline="0" noProof="0" dirty="0">
                <a:ln>
                  <a:noFill/>
                </a:ln>
                <a:solidFill>
                  <a:schemeClr val="tx2"/>
                </a:solidFill>
                <a:effectLst/>
                <a:uLnTx/>
                <a:uFillTx/>
                <a:latin typeface="+mn-lt"/>
                <a:ea typeface="+mn-ea"/>
                <a:cs typeface="+mn-cs"/>
              </a:rPr>
              <a:t>类属性</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来</a:t>
            </a:r>
            <a:r>
              <a:rPr kumimoji="0" lang="zh-CN" altLang="zh-CN" sz="2400" b="1" i="0" u="none" strike="noStrike" kern="0" cap="none" spc="0" normalizeH="0" baseline="0" noProof="0" dirty="0">
                <a:ln>
                  <a:noFill/>
                </a:ln>
                <a:solidFill>
                  <a:schemeClr val="tx2"/>
                </a:solidFill>
                <a:effectLst/>
                <a:uLnTx/>
                <a:uFillTx/>
                <a:latin typeface="+mn-lt"/>
                <a:ea typeface="+mn-ea"/>
                <a:cs typeface="+mn-cs"/>
              </a:rPr>
              <a:t>进行程序设计的技术</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a:t>
            </a:r>
            <a:endParaRPr kumimoji="0" lang="zh-CN" altLang="zh-CN" sz="2400" b="1" i="0" u="none" strike="noStrike" kern="0" cap="none" spc="0" normalizeH="0" baseline="0" noProof="0" dirty="0">
              <a:ln>
                <a:noFill/>
              </a:ln>
              <a:solidFill>
                <a:schemeClr val="tx2"/>
              </a:solidFill>
              <a:effectLst/>
              <a:uLnTx/>
              <a:uFillTx/>
              <a:latin typeface="+mn-lt"/>
              <a:ea typeface="+mn-ea"/>
              <a:cs typeface="+mn-cs"/>
            </a:endParaRPr>
          </a:p>
        </p:txBody>
      </p:sp>
      <p:sp>
        <p:nvSpPr>
          <p:cNvPr id="3" name="Rectangle 2"/>
          <p:cNvSpPr txBox="1">
            <a:spLocks noChangeArrowheads="1"/>
          </p:cNvSpPr>
          <p:nvPr/>
        </p:nvSpPr>
        <p:spPr bwMode="auto">
          <a:xfrm>
            <a:off x="1525588" y="357188"/>
            <a:ext cx="5832475" cy="1139825"/>
          </a:xfrm>
          <a:prstGeom prst="rect">
            <a:avLst/>
          </a:prstGeom>
          <a:noFill/>
          <a:ln w="9525">
            <a:noFill/>
            <a:miter lim="800000"/>
          </a:ln>
        </p:spPr>
        <p:txBody>
          <a:bodyPr anchor="ctr"/>
          <a:lstStyle/>
          <a:p>
            <a:pPr marR="0" defTabSz="914400">
              <a:buClrTx/>
              <a:buSzTx/>
              <a:buFontTx/>
              <a:buNone/>
              <a:defRPr/>
            </a:pPr>
            <a:r>
              <a:rPr kumimoji="0" lang="en-US" altLang="zh-CN" sz="4000" kern="0" cap="none" spc="0" normalizeH="0" baseline="0" noProof="0" dirty="0">
                <a:latin typeface="+mj-lt"/>
                <a:ea typeface="+mj-ea"/>
                <a:cs typeface="+mj-cs"/>
              </a:rPr>
              <a:t>8.1 </a:t>
            </a:r>
            <a:r>
              <a:rPr kumimoji="0" lang="zh-CN" altLang="en-US" sz="4000" kern="0" cap="none" spc="0" normalizeH="0" baseline="0" noProof="0">
                <a:latin typeface="+mj-lt"/>
                <a:ea typeface="+mj-ea"/>
                <a:cs typeface="+mj-cs"/>
              </a:rPr>
              <a:t>类属的</a:t>
            </a:r>
            <a:r>
              <a:rPr kumimoji="0" lang="zh-CN" altLang="en-US" sz="4000" kern="0" cap="none" spc="0" normalizeH="0" baseline="0" noProof="0" dirty="0">
                <a:latin typeface="+mj-lt"/>
                <a:ea typeface="+mj-ea"/>
                <a:cs typeface="+mj-cs"/>
              </a:rPr>
              <a:t>概念</a:t>
            </a:r>
            <a:endParaRPr kumimoji="0" lang="zh-CN" altLang="en-US" sz="4000" kern="0" cap="none" spc="0" normalizeH="0" baseline="0" noProof="0" dirty="0">
              <a:latin typeface="+mj-lt"/>
              <a:ea typeface="+mj-ea"/>
              <a:cs typeface="+mj-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标题 1"/>
          <p:cNvSpPr>
            <a:spLocks noGrp="1"/>
          </p:cNvSpPr>
          <p:nvPr>
            <p:ph type="title"/>
          </p:nvPr>
        </p:nvSpPr>
        <p:spPr>
          <a:xfrm>
            <a:off x="1524000" y="-27384"/>
            <a:ext cx="7010400" cy="1527175"/>
          </a:xfrm>
        </p:spPr>
        <p:txBody>
          <a:bodyPr vert="horz" wrap="square" lIns="91440" tIns="45720" rIns="91440" bIns="45720" anchor="ctr" anchorCtr="0"/>
          <a:lstStyle/>
          <a:p>
            <a:pPr>
              <a:buNone/>
            </a:pPr>
            <a:r>
              <a:rPr lang="en-US" altLang="zh-CN" b="1" dirty="0"/>
              <a:t>8.3.3 </a:t>
            </a:r>
            <a:r>
              <a:rPr lang="zh-CN" altLang="en-US" b="1" dirty="0"/>
              <a:t>迭代器</a:t>
            </a:r>
            <a:endParaRPr lang="zh-CN" altLang="en-US" b="1" dirty="0"/>
          </a:p>
        </p:txBody>
      </p:sp>
      <p:sp>
        <p:nvSpPr>
          <p:cNvPr id="3" name="内容占位符 2"/>
          <p:cNvSpPr>
            <a:spLocks noGrp="1"/>
          </p:cNvSpPr>
          <p:nvPr>
            <p:ph idx="1"/>
          </p:nvPr>
        </p:nvSpPr>
        <p:spPr>
          <a:xfrm>
            <a:off x="468313" y="1052736"/>
            <a:ext cx="7993063" cy="5113338"/>
          </a:xfrm>
        </p:spPr>
        <p:txBody>
          <a:bodyPr vert="horz" wrap="square" lIns="91440" tIns="45720" rIns="91440" bIns="45720" numCol="1" anchor="t" anchorCtr="0" compatLnSpc="1">
            <a:normAutofit fontScale="85000" lnSpcReduction="20000"/>
          </a:bodyPr>
          <a:lstStyle/>
          <a:p>
            <a:pPr marL="342900" marR="0" lvl="0" indent="-342900" algn="l" defTabSz="914400" rtl="0" eaLnBrk="1" fontAlgn="base" latinLnBrk="0" hangingPunct="1">
              <a:lnSpc>
                <a:spcPct val="120000"/>
              </a:lnSpc>
              <a:spcBef>
                <a:spcPct val="20000"/>
              </a:spcBef>
              <a:spcAft>
                <a:spcPct val="0"/>
              </a:spcAft>
              <a:buClr>
                <a:schemeClr val="tx1"/>
              </a:buClr>
              <a:buSzPct val="70000"/>
              <a:buFont typeface="Wingdings" panose="05000000000000000000" pitchFamily="2" charset="2"/>
              <a:buChar char="p"/>
              <a:defRPr/>
            </a:pPr>
            <a:r>
              <a:rPr kumimoji="0" lang="zh-CN" altLang="en-US" sz="3000" b="1" i="0" u="none" strike="noStrike" kern="0" cap="none" spc="0" normalizeH="0" baseline="0" noProof="0" dirty="0">
                <a:ln>
                  <a:noFill/>
                </a:ln>
                <a:solidFill>
                  <a:srgbClr val="FF0000"/>
                </a:solidFill>
                <a:effectLst/>
                <a:uLnTx/>
                <a:uFillTx/>
                <a:latin typeface="+mn-lt"/>
                <a:ea typeface="+mn-ea"/>
                <a:cs typeface="+mn-cs"/>
              </a:rPr>
              <a:t>迭代器</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a:t>
            </a:r>
            <a:r>
              <a:rPr kumimoji="0" lang="en-US" altLang="zh-CN" sz="3000" b="1" i="0" u="none" strike="noStrike" kern="0" cap="none" spc="0" normalizeH="0" baseline="0" noProof="0" dirty="0">
                <a:ln>
                  <a:noFill/>
                </a:ln>
                <a:solidFill>
                  <a:schemeClr val="tx2"/>
                </a:solidFill>
                <a:effectLst/>
                <a:uLnTx/>
                <a:uFillTx/>
                <a:latin typeface="+mn-lt"/>
                <a:ea typeface="+mn-ea"/>
                <a:cs typeface="+mn-cs"/>
              </a:rPr>
              <a:t>iterator</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）实现了抽象的指针（智能指针），它们指向容器中的元素，用于对容器中的元素进行访问和遍历。</a:t>
            </a:r>
            <a:endParaRPr kumimoji="0" lang="en-US" altLang="zh-CN" sz="3000" b="1" i="0" u="none" strike="noStrike" kern="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
                <a:schemeClr val="tx1"/>
              </a:buClr>
              <a:buSzPct val="70000"/>
              <a:buFont typeface="Wingdings" panose="05000000000000000000" pitchFamily="2" charset="2"/>
              <a:buChar char="p"/>
              <a:defRPr/>
            </a:pPr>
            <a:r>
              <a:rPr kumimoji="0" lang="zh-CN" altLang="en-US" sz="3000" b="1" i="0" u="none" strike="noStrike" kern="0" cap="none" spc="0" normalizeH="0" baseline="0" noProof="0" dirty="0">
                <a:ln>
                  <a:noFill/>
                </a:ln>
                <a:solidFill>
                  <a:schemeClr val="tx2"/>
                </a:solidFill>
                <a:effectLst/>
                <a:uLnTx/>
                <a:uFillTx/>
                <a:latin typeface="+mn-lt"/>
                <a:ea typeface="+mn-ea"/>
                <a:cs typeface="+mn-cs"/>
              </a:rPr>
              <a:t>在</a:t>
            </a:r>
            <a:r>
              <a:rPr kumimoji="0" lang="en-US" altLang="zh-CN" sz="3000" b="1" i="0" u="none" strike="noStrike" kern="0" cap="none" spc="0" normalizeH="0" baseline="0" noProof="0" dirty="0">
                <a:ln>
                  <a:noFill/>
                </a:ln>
                <a:solidFill>
                  <a:schemeClr val="tx2"/>
                </a:solidFill>
                <a:effectLst/>
                <a:uLnTx/>
                <a:uFillTx/>
                <a:latin typeface="+mn-lt"/>
                <a:ea typeface="+mn-ea"/>
                <a:cs typeface="+mn-cs"/>
              </a:rPr>
              <a:t>STL</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中，迭代器是作为类模板来实现的，它们可分为以下几种：</a:t>
            </a:r>
            <a:endParaRPr kumimoji="0" lang="en-US" altLang="zh-CN" sz="3000" b="1" i="0" u="none" strike="noStrike" kern="0" cap="none" spc="0" normalizeH="0" baseline="0" noProof="0" dirty="0">
              <a:ln>
                <a:noFill/>
              </a:ln>
              <a:solidFill>
                <a:schemeClr val="tx2"/>
              </a:solidFill>
              <a:effectLst/>
              <a:uLnTx/>
              <a:uFillTx/>
              <a:latin typeface="+mn-lt"/>
              <a:ea typeface="+mn-ea"/>
              <a:cs typeface="+mn-cs"/>
            </a:endParaRPr>
          </a:p>
          <a:p>
            <a:pPr marL="742950" marR="0" lvl="2" indent="-342900" algn="l" defTabSz="914400" rtl="0" eaLnBrk="0" fontAlgn="base" latinLnBrk="0" hangingPunct="0">
              <a:lnSpc>
                <a:spcPct val="110000"/>
              </a:lnSpc>
              <a:spcBef>
                <a:spcPct val="20000"/>
              </a:spcBef>
              <a:spcAft>
                <a:spcPct val="0"/>
              </a:spcAft>
              <a:buClr>
                <a:schemeClr val="tx1"/>
              </a:buClr>
              <a:buSzTx/>
              <a:buFont typeface="Wingdings" panose="05000000000000000000" pitchFamily="2" charset="2"/>
              <a:buChar char="¢"/>
              <a:defRPr/>
            </a:pPr>
            <a:r>
              <a:rPr kumimoji="0" lang="zh-CN" altLang="en-US"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输出迭代器（</a:t>
            </a:r>
            <a:r>
              <a:rPr kumimoji="0" lang="en-US"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output iterator</a:t>
            </a:r>
            <a:r>
              <a:rPr kumimoji="0" lang="zh-CN" altLang="en-US"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r>
              <a:rPr kumimoji="0" lang="en-US" altLang="zh-CN" sz="2700" b="1" i="0" u="none" strike="noStrike" kern="0" cap="none" spc="0" normalizeH="0" baseline="0" noProof="0" dirty="0" err="1">
                <a:ln>
                  <a:noFill/>
                </a:ln>
                <a:solidFill>
                  <a:srgbClr val="0070C0"/>
                </a:solidFill>
                <a:effectLst/>
                <a:uLnTx/>
                <a:uFillTx/>
                <a:latin typeface="+mn-lt"/>
                <a:ea typeface="宋体" panose="02010600030101010101" pitchFamily="2" charset="-122"/>
                <a:cs typeface="+mn-cs"/>
              </a:rPr>
              <a:t>OutIt</a:t>
            </a:r>
            <a:r>
              <a:rPr kumimoji="0" lang="zh-CN" altLang="en-US"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endParaRPr kumimoji="0" lang="en-US"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用于修改它所指向的容器元素</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间接访问操作（*）：</a:t>
            </a:r>
            <a:r>
              <a:rPr kumimoji="0" lang="zh-CN" altLang="en-US" sz="2400" b="1" i="0" u="none" strike="noStrike" kern="0" cap="none" spc="0" normalizeH="0" baseline="0" noProof="0" dirty="0">
                <a:ln>
                  <a:noFill/>
                </a:ln>
                <a:solidFill>
                  <a:srgbClr val="FFC000"/>
                </a:solidFill>
                <a:effectLst/>
                <a:uLnTx/>
                <a:uFillTx/>
                <a:latin typeface="+mn-lt"/>
                <a:ea typeface="宋体" panose="02010600030101010101" pitchFamily="2" charset="-122"/>
              </a:rPr>
              <a:t>*</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&lt;</a:t>
            </a:r>
            <a:r>
              <a:rPr kumimoji="0" lang="zh-CN" altLang="en-US" sz="2400" b="1" i="0" u="none" strike="noStrike" kern="0" cap="none" spc="0" normalizeH="0" baseline="0" noProof="0" dirty="0">
                <a:ln>
                  <a:noFill/>
                </a:ln>
                <a:solidFill>
                  <a:srgbClr val="FFC000"/>
                </a:solidFill>
                <a:effectLst/>
                <a:uLnTx/>
                <a:uFillTx/>
                <a:latin typeface="+mn-lt"/>
                <a:ea typeface="宋体" panose="02010600030101010101" pitchFamily="2" charset="-122"/>
              </a:rPr>
              <a:t>输出迭代器</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&gt; =</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 </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只能左边</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操作</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742950" marR="0" lvl="2" indent="-342900" algn="l" defTabSz="914400" rtl="0" eaLnBrk="0" fontAlgn="base" latinLnBrk="0" hangingPunct="0">
              <a:lnSpc>
                <a:spcPct val="110000"/>
              </a:lnSpc>
              <a:spcBef>
                <a:spcPct val="20000"/>
              </a:spcBef>
              <a:spcAft>
                <a:spcPct val="0"/>
              </a:spcAft>
              <a:buClr>
                <a:schemeClr val="tx1"/>
              </a:buClr>
              <a:buSzTx/>
              <a:buFont typeface="Wingdings" panose="05000000000000000000" pitchFamily="2" charset="2"/>
              <a:buChar char="¢"/>
              <a:defRPr/>
            </a:pPr>
            <a:r>
              <a:rPr kumimoji="0" lang="zh-CN"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输入迭代器（</a:t>
            </a:r>
            <a:r>
              <a:rPr kumimoji="0" lang="en-GB"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input iterator</a:t>
            </a:r>
            <a:r>
              <a:rPr kumimoji="0" lang="zh-CN" altLang="en-US"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r>
              <a:rPr kumimoji="0" lang="en-US" altLang="zh-CN" sz="2700" b="1" i="0" u="none" strike="noStrike" kern="0" cap="none" spc="0" normalizeH="0" baseline="0" noProof="0" dirty="0" err="1">
                <a:ln>
                  <a:noFill/>
                </a:ln>
                <a:solidFill>
                  <a:srgbClr val="0070C0"/>
                </a:solidFill>
                <a:effectLst/>
                <a:uLnTx/>
                <a:uFillTx/>
                <a:latin typeface="+mn-lt"/>
                <a:ea typeface="宋体" panose="02010600030101010101" pitchFamily="2" charset="-122"/>
                <a:cs typeface="+mn-cs"/>
              </a:rPr>
              <a:t>InIt</a:t>
            </a:r>
            <a:r>
              <a:rPr kumimoji="0" lang="zh-CN"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endParaRPr kumimoji="0" lang="en-US" altLang="zh-CN" sz="2700" b="1" i="0" u="none" strike="noStrike" kern="0" cap="none" spc="0" normalizeH="0" baseline="0" noProof="0" dirty="0">
              <a:ln>
                <a:noFill/>
              </a:ln>
              <a:solidFill>
                <a:srgbClr val="0070C0"/>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用于读取它所指向的容器元素</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间接访问操作（*）：</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 *&lt;</a:t>
            </a:r>
            <a:r>
              <a:rPr kumimoji="0" lang="zh-CN" altLang="en-US" sz="2400" b="1" i="0" u="none" strike="noStrike" kern="0" cap="none" spc="0" normalizeH="0" baseline="0" noProof="0" dirty="0">
                <a:ln>
                  <a:noFill/>
                </a:ln>
                <a:solidFill>
                  <a:srgbClr val="FFC000"/>
                </a:solidFill>
                <a:effectLst/>
                <a:uLnTx/>
                <a:uFillTx/>
                <a:latin typeface="+mn-lt"/>
                <a:ea typeface="宋体" panose="02010600030101010101" pitchFamily="2" charset="-122"/>
              </a:rPr>
              <a:t>输入迭代器</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&gt;</a:t>
            </a:r>
            <a:r>
              <a:rPr lang="zh-CN" altLang="en-US" b="1" noProof="0" dirty="0">
                <a:ln>
                  <a:noFill/>
                </a:ln>
                <a:effectLst/>
                <a:uLnTx/>
                <a:uFillTx/>
                <a:sym typeface="+mn-ea"/>
              </a:rPr>
              <a:t>只能右边</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  </a:t>
            </a:r>
            <a:endPar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元素成员间接访问（</a:t>
            </a:r>
            <a:r>
              <a:rPr kumimoji="0" lang="en-US" altLang="zh-CN" sz="2400" b="1" i="0" u="none" strike="noStrike" kern="0" cap="none" spc="0" normalizeH="0" baseline="0" noProof="0" dirty="0">
                <a:ln>
                  <a:noFill/>
                </a:ln>
                <a:solidFill>
                  <a:srgbClr val="FFC000"/>
                </a:solidFill>
                <a:effectLst/>
                <a:uLnTx/>
                <a:uFillTx/>
                <a:latin typeface="+mn-lt"/>
                <a:ea typeface="宋体" panose="02010600030101010101" pitchFamily="2" charset="-122"/>
              </a:rPr>
              <a:t>-&gt;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操作。</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2105" y="1198245"/>
            <a:ext cx="9203690" cy="4967605"/>
          </a:xfrm>
        </p:spPr>
        <p:txBody>
          <a:bodyPr vert="horz" wrap="square" lIns="91440" tIns="45720" rIns="91440" bIns="45720" numCol="1" anchor="t" anchorCtr="0" compatLnSpc="1">
            <a:normAutofit/>
          </a:bodyPr>
          <a:lstStyle/>
          <a:p>
            <a:pPr marL="742950" marR="0" lvl="2" indent="-3429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Char char="¢"/>
              <a:defRPr/>
            </a:pP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前向迭代器（</a:t>
            </a:r>
            <a:r>
              <a:rPr kumimoji="0" lang="en-US" altLang="zh-CN"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forward iterator</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err="1">
                <a:ln>
                  <a:noFill/>
                </a:ln>
                <a:solidFill>
                  <a:srgbClr val="0070C0"/>
                </a:solidFill>
                <a:effectLst/>
                <a:uLnTx/>
                <a:uFillTx/>
                <a:latin typeface="+mn-lt"/>
                <a:ea typeface="宋体" panose="02010600030101010101" pitchFamily="2" charset="-122"/>
                <a:cs typeface="+mn-cs"/>
              </a:rPr>
              <a:t>FwdIt</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endParaRPr kumimoji="0" lang="en-US" altLang="zh-CN"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读取和修改它所指向的容器元素</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元素间接访问操作（*）和元素成员间接访问操作（</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-&gt;</a:t>
            </a: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a:t>
            </a:r>
            <a:endPar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1143000" marR="0" lvl="2" indent="-2286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rPr>
              <a:t>操作</a:t>
            </a:r>
            <a:endParaRPr kumimoji="0" lang="zh-CN" altLang="en-US" sz="20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742950" marR="0" lvl="2" indent="-3429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Char char="¢"/>
              <a:defRPr/>
            </a:pP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双向迭代器（</a:t>
            </a:r>
            <a:r>
              <a:rPr kumimoji="0" lang="en-US" altLang="zh-CN"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bidirectional iterator</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err="1">
                <a:ln>
                  <a:noFill/>
                </a:ln>
                <a:solidFill>
                  <a:srgbClr val="0070C0"/>
                </a:solidFill>
                <a:effectLst/>
                <a:uLnTx/>
                <a:uFillTx/>
                <a:latin typeface="+mn-lt"/>
                <a:ea typeface="宋体" panose="02010600030101010101" pitchFamily="2" charset="-122"/>
                <a:cs typeface="+mn-cs"/>
              </a:rPr>
              <a:t>BidIt</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）baɪdəˈrekʃənl</a:t>
            </a:r>
            <a:endPar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读取</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修改它所指向的容器元素</a:t>
            </a:r>
            <a:endPar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元素间接访问操作（*）和元素成员间接访问操作（</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-&gt;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endPar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操作</a:t>
            </a:r>
            <a:endPar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90000"/>
              </a:lnSpc>
              <a:spcBef>
                <a:spcPct val="20000"/>
              </a:spcBef>
              <a:spcAft>
                <a:spcPct val="0"/>
              </a:spcAft>
              <a:buClr>
                <a:schemeClr val="tx1"/>
              </a:buClr>
              <a:buSzTx/>
              <a:buFont typeface="Wingdings" panose="05000000000000000000" pitchFamily="2" charset="2"/>
              <a:buChar char="¢"/>
              <a:defRPr/>
            </a:pP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随机访问迭代器（</a:t>
            </a:r>
            <a:r>
              <a:rPr kumimoji="0" lang="en-US" altLang="zh-CN"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random-access iterator</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err="1">
                <a:ln>
                  <a:noFill/>
                </a:ln>
                <a:solidFill>
                  <a:srgbClr val="0070C0"/>
                </a:solidFill>
                <a:effectLst/>
                <a:uLnTx/>
                <a:uFillTx/>
                <a:latin typeface="+mn-lt"/>
                <a:ea typeface="宋体" panose="02010600030101010101" pitchFamily="2" charset="-122"/>
                <a:cs typeface="+mn-cs"/>
              </a:rPr>
              <a:t>RanIt</a:t>
            </a:r>
            <a:r>
              <a:rPr kumimoji="0" lang="zh-CN" altLang="en-US"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rPr>
              <a:t>）</a:t>
            </a:r>
            <a:endParaRPr kumimoji="0" lang="en-US" altLang="zh-CN" sz="2300" b="1" i="0" u="none" strike="noStrike" kern="0" cap="none" spc="0" normalizeH="0" baseline="0" noProof="0" dirty="0">
              <a:ln>
                <a:noFill/>
              </a:ln>
              <a:solidFill>
                <a:srgbClr val="0070C0"/>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用于读取</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修改它所指向的容器元素</a:t>
            </a:r>
            <a:endPar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元素间接访问操作（*）、元素成员间接访问操作（</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-&gt;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）和随机访问元素操作（</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endPar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1143000" marR="0" lvl="2" indent="-2286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Ø"/>
              <a:defRPr/>
            </a:pP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&lt;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&gt;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&lt;=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&gt;=</a:t>
            </a:r>
            <a:r>
              <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操作</a:t>
            </a:r>
            <a:endParaRPr kumimoji="0" lang="zh-CN" altLang="en-US" sz="2300" b="1" i="0" u="none" strike="noStrike" kern="0" cap="none" spc="0" normalizeH="0" baseline="0" noProof="0" dirty="0">
              <a:ln>
                <a:noFill/>
              </a:ln>
              <a:solidFill>
                <a:schemeClr val="tx2"/>
              </a:solidFill>
              <a:effectLst/>
              <a:uLnTx/>
              <a:uFillTx/>
              <a:latin typeface="+mn-lt"/>
              <a:ea typeface="宋体" panose="02010600030101010101" pitchFamily="2" charset="-122"/>
              <a:cs typeface="+mn-cs"/>
            </a:endParaRPr>
          </a:p>
          <a:p>
            <a:pPr marL="742950" marR="0" lvl="1" indent="-28575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zh-CN" altLang="en-US" sz="2800" b="1" i="0" u="none" strike="noStrike" kern="0" cap="none" spc="0" normalizeH="0" baseline="0" noProof="0" dirty="0">
              <a:ln>
                <a:noFill/>
              </a:ln>
              <a:solidFill>
                <a:schemeClr val="tx2"/>
              </a:solidFill>
              <a:effectLst/>
              <a:uLnTx/>
              <a:uFillTx/>
              <a:latin typeface="+mn-lt"/>
              <a:ea typeface="+mn-ea"/>
            </a:endParaRPr>
          </a:p>
        </p:txBody>
      </p:sp>
      <p:sp>
        <p:nvSpPr>
          <p:cNvPr id="54275" name="标题 1"/>
          <p:cNvSpPr>
            <a:spLocks noGrp="1"/>
          </p:cNvSpPr>
          <p:nvPr>
            <p:ph type="title"/>
          </p:nvPr>
        </p:nvSpPr>
        <p:spPr>
          <a:xfrm>
            <a:off x="1524000" y="-27384"/>
            <a:ext cx="7010400" cy="1527175"/>
          </a:xfrm>
        </p:spPr>
        <p:txBody>
          <a:bodyPr vert="horz" wrap="square" lIns="91440" tIns="45720" rIns="91440" bIns="45720" anchor="ctr" anchorCtr="0"/>
          <a:lstStyle/>
          <a:p>
            <a:pPr>
              <a:buNone/>
            </a:pPr>
            <a:r>
              <a:rPr lang="en-US" altLang="zh-CN" b="1" dirty="0"/>
              <a:t>8.3.3 </a:t>
            </a:r>
            <a:r>
              <a:rPr lang="zh-CN" altLang="en-US" b="1" dirty="0"/>
              <a:t>迭代器</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标题 1"/>
          <p:cNvSpPr>
            <a:spLocks noGrp="1"/>
          </p:cNvSpPr>
          <p:nvPr>
            <p:ph type="title"/>
          </p:nvPr>
        </p:nvSpPr>
        <p:spPr/>
        <p:txBody>
          <a:bodyPr vert="horz" wrap="square" lIns="91440" tIns="45720" rIns="91440" bIns="45720" anchor="ctr" anchorCtr="0"/>
          <a:lstStyle/>
          <a:p>
            <a:pPr>
              <a:buNone/>
            </a:pPr>
            <a:r>
              <a:rPr lang="zh-CN" altLang="en-US" b="1" dirty="0"/>
              <a:t>迭代器之间的相容关系</a:t>
            </a:r>
            <a:endParaRPr lang="zh-CN" altLang="en-US" b="1" dirty="0"/>
          </a:p>
        </p:txBody>
      </p:sp>
      <p:sp>
        <p:nvSpPr>
          <p:cNvPr id="55299" name="内容占位符 2"/>
          <p:cNvSpPr>
            <a:spLocks noGrp="1"/>
          </p:cNvSpPr>
          <p:nvPr>
            <p:ph idx="1"/>
          </p:nvPr>
        </p:nvSpPr>
        <p:spPr>
          <a:xfrm>
            <a:off x="862013" y="2193925"/>
            <a:ext cx="7419975" cy="4114800"/>
          </a:xfrm>
        </p:spPr>
        <p:txBody>
          <a:bodyPr vert="horz" wrap="square" lIns="91440" tIns="45720" rIns="91440" bIns="45720" anchor="t" anchorCtr="0"/>
          <a:lstStyle/>
          <a:p>
            <a:r>
              <a:rPr lang="zh-CN" altLang="en-US" b="1" dirty="0"/>
              <a:t>在需要箭头左边迭代器的地方可以用箭头右边的迭代器去替代。</a:t>
            </a:r>
            <a:endParaRPr lang="zh-CN" altLang="en-US" b="1" dirty="0"/>
          </a:p>
        </p:txBody>
      </p:sp>
      <p:pic>
        <p:nvPicPr>
          <p:cNvPr id="55300" name="Picture 2"/>
          <p:cNvPicPr>
            <a:picLocks noChangeAspect="1"/>
          </p:cNvPicPr>
          <p:nvPr/>
        </p:nvPicPr>
        <p:blipFill>
          <a:blip r:embed="rId1"/>
          <a:stretch>
            <a:fillRect/>
          </a:stretch>
        </p:blipFill>
        <p:spPr>
          <a:xfrm>
            <a:off x="323850" y="3940175"/>
            <a:ext cx="8121650" cy="2225675"/>
          </a:xfrm>
          <a:prstGeom prst="rect">
            <a:avLst/>
          </a:prstGeom>
          <a:noFill/>
          <a:ln w="9525">
            <a:noFill/>
          </a:ln>
        </p:spPr>
      </p:pic>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标题 1"/>
          <p:cNvSpPr>
            <a:spLocks noGrp="1"/>
          </p:cNvSpPr>
          <p:nvPr>
            <p:ph type="title"/>
          </p:nvPr>
        </p:nvSpPr>
        <p:spPr/>
        <p:txBody>
          <a:bodyPr vert="horz" wrap="square" lIns="91440" tIns="45720" rIns="91440" bIns="45720" anchor="ctr" anchorCtr="0"/>
          <a:lstStyle/>
          <a:p>
            <a:pPr>
              <a:buNone/>
            </a:pPr>
            <a:r>
              <a:rPr lang="zh-CN" altLang="en-US" b="1" dirty="0"/>
              <a:t>各容器的迭代器类型</a:t>
            </a:r>
            <a:endParaRPr lang="zh-CN" altLang="en-US" b="1" dirty="0"/>
          </a:p>
        </p:txBody>
      </p:sp>
      <p:sp>
        <p:nvSpPr>
          <p:cNvPr id="56323" name="内容占位符 2"/>
          <p:cNvSpPr>
            <a:spLocks noGrp="1"/>
          </p:cNvSpPr>
          <p:nvPr>
            <p:ph idx="1"/>
          </p:nvPr>
        </p:nvSpPr>
        <p:spPr>
          <a:xfrm>
            <a:off x="536575" y="2133600"/>
            <a:ext cx="8070850" cy="3925888"/>
          </a:xfrm>
        </p:spPr>
        <p:txBody>
          <a:bodyPr vert="horz" wrap="square" lIns="91440" tIns="45720" rIns="91440" bIns="45720" anchor="t" anchorCtr="0"/>
          <a:lstStyle/>
          <a:p>
            <a:r>
              <a:rPr lang="zh-CN" altLang="en-US" b="1" dirty="0"/>
              <a:t>对于不同的容器，与它们关联的迭代器种类也会</a:t>
            </a:r>
            <a:r>
              <a:rPr lang="zh-CN" altLang="en-US" b="1" dirty="0">
                <a:solidFill>
                  <a:srgbClr val="0000FF"/>
                </a:solidFill>
              </a:rPr>
              <a:t>有所不同</a:t>
            </a:r>
            <a:r>
              <a:rPr lang="zh-CN" altLang="en-US" b="1" dirty="0"/>
              <a:t>：</a:t>
            </a:r>
            <a:endParaRPr lang="en-US" altLang="zh-CN" b="1" dirty="0"/>
          </a:p>
          <a:p>
            <a:pPr lvl="1">
              <a:buFont typeface="Wingdings" panose="05000000000000000000" pitchFamily="2" charset="2"/>
              <a:buChar char="Ø"/>
            </a:pPr>
            <a:r>
              <a:rPr lang="zh-CN" altLang="en-US" b="1" dirty="0"/>
              <a:t>对于</a:t>
            </a:r>
            <a:r>
              <a:rPr lang="en-US" altLang="zh-CN" b="1" dirty="0"/>
              <a:t>vector</a:t>
            </a:r>
            <a:r>
              <a:rPr lang="zh-CN" altLang="en-US" b="1" dirty="0"/>
              <a:t>、</a:t>
            </a:r>
            <a:r>
              <a:rPr lang="en-US" altLang="zh-CN" b="1" dirty="0"/>
              <a:t>deque</a:t>
            </a:r>
            <a:r>
              <a:rPr lang="zh-CN" altLang="en-US" b="1" dirty="0"/>
              <a:t>以及</a:t>
            </a:r>
            <a:r>
              <a:rPr lang="en-US" altLang="zh-CN" b="1" dirty="0"/>
              <a:t>basic_string</a:t>
            </a:r>
            <a:r>
              <a:rPr lang="zh-CN" altLang="en-US" b="1" dirty="0"/>
              <a:t>容器类，成员函数</a:t>
            </a:r>
            <a:r>
              <a:rPr lang="en-US" altLang="zh-CN" b="1" dirty="0"/>
              <a:t>begin/end</a:t>
            </a:r>
            <a:r>
              <a:rPr lang="zh-CN" altLang="en-US" b="1" dirty="0"/>
              <a:t>返回的是随机访问迭代器（</a:t>
            </a:r>
            <a:r>
              <a:rPr lang="en-US" altLang="zh-CN" b="1" dirty="0">
                <a:solidFill>
                  <a:srgbClr val="FFC000"/>
                </a:solidFill>
              </a:rPr>
              <a:t>RanIt</a:t>
            </a:r>
            <a:r>
              <a:rPr lang="zh-CN" altLang="en-US" b="1" dirty="0"/>
              <a:t>）。</a:t>
            </a:r>
            <a:endParaRPr lang="en-US" altLang="zh-CN" b="1" dirty="0"/>
          </a:p>
          <a:p>
            <a:pPr lvl="1">
              <a:buFont typeface="Wingdings" panose="05000000000000000000" pitchFamily="2" charset="2"/>
              <a:buChar char="Ø"/>
            </a:pPr>
            <a:r>
              <a:rPr lang="zh-CN" altLang="en-US" b="1" dirty="0"/>
              <a:t>对于</a:t>
            </a:r>
            <a:r>
              <a:rPr lang="en-US" altLang="zh-CN" b="1" dirty="0"/>
              <a:t>list</a:t>
            </a:r>
            <a:r>
              <a:rPr lang="zh-CN" altLang="en-US" b="1" dirty="0"/>
              <a:t>、</a:t>
            </a:r>
            <a:r>
              <a:rPr lang="en-US" altLang="zh-CN" b="1" dirty="0"/>
              <a:t>queue</a:t>
            </a:r>
            <a:r>
              <a:rPr lang="zh-CN" altLang="en-US" b="1" dirty="0"/>
              <a:t>、</a:t>
            </a:r>
            <a:r>
              <a:rPr lang="en-US" altLang="zh-CN" b="1" dirty="0"/>
              <a:t>stack</a:t>
            </a:r>
            <a:r>
              <a:rPr lang="zh-CN" altLang="en-US" b="1" dirty="0"/>
              <a:t>、</a:t>
            </a:r>
            <a:r>
              <a:rPr lang="en-US" altLang="zh-CN" b="1" dirty="0"/>
              <a:t>map/multimap</a:t>
            </a:r>
            <a:r>
              <a:rPr lang="zh-CN" altLang="en-US" b="1" dirty="0"/>
              <a:t>以及</a:t>
            </a:r>
            <a:r>
              <a:rPr lang="en-US" altLang="zh-CN" b="1" dirty="0"/>
              <a:t>set/multiset</a:t>
            </a:r>
            <a:r>
              <a:rPr lang="zh-CN" altLang="en-US" b="1" dirty="0"/>
              <a:t>，成员函数</a:t>
            </a:r>
            <a:r>
              <a:rPr lang="en-US" altLang="zh-CN" b="1" dirty="0"/>
              <a:t>begin/end</a:t>
            </a:r>
            <a:r>
              <a:rPr lang="zh-CN" altLang="en-US" b="1" dirty="0"/>
              <a:t>则返回的是双向迭代器（</a:t>
            </a:r>
            <a:r>
              <a:rPr lang="en-US" altLang="zh-CN" b="1" dirty="0">
                <a:solidFill>
                  <a:srgbClr val="FFC000"/>
                </a:solidFill>
              </a:rPr>
              <a:t>BidIt</a:t>
            </a:r>
            <a:r>
              <a:rPr lang="zh-CN" altLang="en-US" b="1" dirty="0"/>
              <a:t>）。</a:t>
            </a:r>
            <a:endParaRPr lang="en-US" altLang="zh-CN" b="1" dirty="0"/>
          </a:p>
          <a:p>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p:cNvSpPr>
            <a:spLocks noGrp="1"/>
          </p:cNvSpPr>
          <p:nvPr>
            <p:ph type="title"/>
          </p:nvPr>
        </p:nvSpPr>
        <p:spPr>
          <a:xfrm>
            <a:off x="1523999" y="-27384"/>
            <a:ext cx="7444541" cy="1527175"/>
          </a:xfrm>
        </p:spPr>
        <p:txBody>
          <a:bodyPr vert="horz" wrap="square" lIns="91440" tIns="45720" rIns="91440" bIns="45720" anchor="ctr" anchorCtr="0"/>
          <a:lstStyle/>
          <a:p>
            <a:pPr>
              <a:buNone/>
            </a:pPr>
            <a:r>
              <a:rPr lang="zh-CN" altLang="en-US" b="1" dirty="0"/>
              <a:t>例：利用</a:t>
            </a:r>
            <a:r>
              <a:rPr lang="en-US" altLang="zh-CN" b="1" dirty="0"/>
              <a:t>STL</a:t>
            </a:r>
            <a:r>
              <a:rPr lang="zh-CN" altLang="en-US" b="1" dirty="0"/>
              <a:t>的容器</a:t>
            </a:r>
            <a:r>
              <a:rPr lang="en-US" altLang="zh-CN" b="1" dirty="0"/>
              <a:t>map</a:t>
            </a:r>
            <a:r>
              <a:rPr lang="zh-CN" altLang="en-US" b="1" dirty="0"/>
              <a:t>来实现一个电话号码簿的功能</a:t>
            </a:r>
            <a:endParaRPr lang="zh-CN" altLang="en-US" b="1" dirty="0"/>
          </a:p>
        </p:txBody>
      </p:sp>
      <p:sp>
        <p:nvSpPr>
          <p:cNvPr id="57347" name="内容占位符 2"/>
          <p:cNvSpPr>
            <a:spLocks noGrp="1"/>
          </p:cNvSpPr>
          <p:nvPr>
            <p:ph idx="1"/>
          </p:nvPr>
        </p:nvSpPr>
        <p:spPr>
          <a:xfrm>
            <a:off x="144462" y="1340768"/>
            <a:ext cx="8999537" cy="4868862"/>
          </a:xfrm>
        </p:spPr>
        <p:txBody>
          <a:bodyPr vert="horz" wrap="square" lIns="91440" tIns="45720" rIns="91440" bIns="45720" anchor="t" anchorCtr="0"/>
          <a:lstStyle/>
          <a:p>
            <a:pPr marL="0" indent="0">
              <a:buNone/>
            </a:pPr>
            <a:r>
              <a:rPr lang="en-US" altLang="zh-CN" sz="2000" b="1" dirty="0"/>
              <a:t>#include &lt;iostream&gt;</a:t>
            </a:r>
            <a:endParaRPr lang="en-US" altLang="zh-CN" sz="2000" b="1" dirty="0"/>
          </a:p>
          <a:p>
            <a:pPr marL="0" indent="0">
              <a:buNone/>
            </a:pPr>
            <a:r>
              <a:rPr lang="en-US" altLang="zh-CN" sz="2000" b="1" dirty="0"/>
              <a:t>#include &lt;map&gt;</a:t>
            </a:r>
            <a:endParaRPr lang="en-US" altLang="zh-CN" sz="2000" b="1" dirty="0"/>
          </a:p>
          <a:p>
            <a:pPr marL="0" indent="0">
              <a:buNone/>
            </a:pPr>
            <a:r>
              <a:rPr lang="en-US" altLang="zh-CN" sz="2000" b="1" dirty="0"/>
              <a:t>#include &lt;string&gt;</a:t>
            </a:r>
            <a:endParaRPr lang="en-US" altLang="zh-CN" sz="2000" b="1" dirty="0"/>
          </a:p>
          <a:p>
            <a:pPr marL="0" indent="0">
              <a:buNone/>
            </a:pPr>
            <a:r>
              <a:rPr lang="en-US" altLang="zh-CN" sz="2000" b="1" dirty="0"/>
              <a:t>using namespace std;</a:t>
            </a:r>
            <a:endParaRPr lang="en-US" altLang="zh-CN" sz="2000" b="1" dirty="0"/>
          </a:p>
          <a:p>
            <a:pPr marL="0" indent="0">
              <a:buNone/>
            </a:pPr>
            <a:endParaRPr lang="en-US" altLang="zh-CN" sz="2000" b="1" dirty="0"/>
          </a:p>
          <a:p>
            <a:pPr marL="0" indent="0">
              <a:buNone/>
            </a:pPr>
            <a:r>
              <a:rPr lang="en-US" altLang="zh-CN" sz="2000" b="1" dirty="0"/>
              <a:t>int main() { </a:t>
            </a:r>
            <a:endParaRPr lang="en-US" altLang="zh-CN" sz="2000" b="1" dirty="0"/>
          </a:p>
          <a:p>
            <a:pPr marL="0" indent="0">
              <a:buNone/>
            </a:pPr>
            <a:r>
              <a:rPr lang="en-US" altLang="zh-CN" sz="2000" b="1" dirty="0">
                <a:solidFill>
                  <a:srgbClr val="FFC000"/>
                </a:solidFill>
              </a:rPr>
              <a:t>  </a:t>
            </a:r>
            <a:r>
              <a:rPr lang="en-US" altLang="zh-CN" sz="2000" b="1" dirty="0">
                <a:solidFill>
                  <a:srgbClr val="0000FF"/>
                </a:solidFill>
              </a:rPr>
              <a:t>map&lt;string,int&gt; </a:t>
            </a:r>
            <a:r>
              <a:rPr lang="en-US" altLang="zh-CN" sz="2000" b="1" dirty="0"/>
              <a:t>phone_book;  //</a:t>
            </a:r>
            <a:r>
              <a:rPr lang="zh-CN" altLang="en-US" sz="2000" b="1" dirty="0"/>
              <a:t>创建一个</a:t>
            </a:r>
            <a:r>
              <a:rPr lang="en-US" altLang="zh-CN" sz="2000" b="1" dirty="0"/>
              <a:t>map</a:t>
            </a:r>
            <a:r>
              <a:rPr lang="zh-CN" altLang="en-US" sz="2000" b="1" dirty="0"/>
              <a:t>类容器，用于存储电话号码簿</a:t>
            </a:r>
            <a:endParaRPr lang="zh-CN" altLang="en-US" sz="2000" b="1" dirty="0"/>
          </a:p>
          <a:p>
            <a:pPr marL="0" indent="0">
              <a:buNone/>
            </a:pPr>
            <a:r>
              <a:rPr lang="en-US" altLang="zh-CN" sz="2000" b="1" dirty="0"/>
              <a:t>  //</a:t>
            </a:r>
            <a:r>
              <a:rPr lang="zh-CN" altLang="en-US" sz="2000" b="1" dirty="0">
                <a:solidFill>
                  <a:srgbClr val="FFC000"/>
                </a:solidFill>
              </a:rPr>
              <a:t>创建电话簿</a:t>
            </a:r>
            <a:endParaRPr lang="zh-CN" altLang="en-US" sz="2000" b="1" dirty="0">
              <a:solidFill>
                <a:srgbClr val="FFC000"/>
              </a:solidFill>
            </a:endParaRPr>
          </a:p>
          <a:p>
            <a:pPr marL="0" indent="0">
              <a:buNone/>
            </a:pPr>
            <a:r>
              <a:rPr lang="en-US" altLang="zh-CN" sz="2000" b="1" dirty="0"/>
              <a:t>  phone_book["wang"] = 12345678;  //</a:t>
            </a:r>
            <a:r>
              <a:rPr lang="zh-CN" altLang="en-US" sz="2000" b="1" dirty="0"/>
              <a:t>通过</a:t>
            </a:r>
            <a:r>
              <a:rPr lang="en-US" altLang="zh-CN" sz="2000" b="1" dirty="0"/>
              <a:t>[]</a:t>
            </a:r>
            <a:r>
              <a:rPr lang="zh-CN" altLang="en-US" sz="2000" b="1" dirty="0"/>
              <a:t>操作和关键字往容器中加入元素</a:t>
            </a:r>
            <a:endParaRPr lang="en-US" altLang="zh-CN" sz="2000" b="1" dirty="0"/>
          </a:p>
          <a:p>
            <a:pPr marL="0" indent="0">
              <a:buNone/>
            </a:pPr>
            <a:r>
              <a:rPr lang="en-US" altLang="zh-CN" sz="2000" b="1" dirty="0"/>
              <a:t>  phone_book["li"] = 87654321;</a:t>
            </a:r>
            <a:endParaRPr lang="en-US" altLang="zh-CN" sz="2000" b="1" dirty="0"/>
          </a:p>
          <a:p>
            <a:pPr marL="0" indent="0">
              <a:buNone/>
            </a:pPr>
            <a:r>
              <a:rPr lang="en-US" altLang="zh-CN" sz="2000" b="1" dirty="0"/>
              <a:t>  phone_book["zhang"] = 56781234;</a:t>
            </a:r>
            <a:endParaRPr lang="en-US" altLang="zh-CN" sz="2000" b="1" dirty="0"/>
          </a:p>
          <a:p>
            <a:pPr marL="0" indent="0">
              <a:buNone/>
            </a:pPr>
            <a:r>
              <a:rPr lang="en-US" altLang="zh-CN" sz="2000" b="1" dirty="0"/>
              <a:t>  ......</a:t>
            </a:r>
            <a:endParaRPr lang="zh-CN" altLang="en-US" sz="2000" b="1" dirty="0"/>
          </a:p>
        </p:txBody>
      </p:sp>
      <p:sp>
        <p:nvSpPr>
          <p:cNvPr id="2" name="灯片编号占位符 1"/>
          <p:cNvSpPr>
            <a:spLocks noGrp="1"/>
          </p:cNvSpPr>
          <p:nvPr>
            <p:ph type="sldNum" sz="quarter" idx="12"/>
          </p:nvPr>
        </p:nvSpPr>
        <p:spPr>
          <a:xfrm>
            <a:off x="1524000" y="6248400"/>
            <a:ext cx="1321746" cy="457200"/>
          </a:xfrm>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矩形 1"/>
          <p:cNvSpPr/>
          <p:nvPr/>
        </p:nvSpPr>
        <p:spPr>
          <a:xfrm>
            <a:off x="30163" y="19050"/>
            <a:ext cx="3744912" cy="2592388"/>
          </a:xfrm>
          <a:prstGeom prst="rect">
            <a:avLst/>
          </a:prstGeom>
          <a:solidFill>
            <a:schemeClr val="bg1"/>
          </a:solidFill>
          <a:ln w="9525">
            <a:noFill/>
          </a:ln>
        </p:spPr>
        <p:txBody>
          <a:bodyPr/>
          <a:lstStyle/>
          <a:p>
            <a:endParaRPr lang="zh-CN" altLang="en-US" dirty="0">
              <a:latin typeface="Arial" panose="020B0604020202020204" pitchFamily="34" charset="0"/>
            </a:endParaRPr>
          </a:p>
        </p:txBody>
      </p:sp>
      <p:sp>
        <p:nvSpPr>
          <p:cNvPr id="58371" name="内容占位符 2"/>
          <p:cNvSpPr>
            <a:spLocks noGrp="1"/>
          </p:cNvSpPr>
          <p:nvPr>
            <p:ph idx="1"/>
          </p:nvPr>
        </p:nvSpPr>
        <p:spPr>
          <a:xfrm>
            <a:off x="-36512" y="116632"/>
            <a:ext cx="9325098" cy="6662737"/>
          </a:xfrm>
        </p:spPr>
        <p:txBody>
          <a:bodyPr vert="horz" wrap="square" lIns="91440" tIns="45720" rIns="91440" bIns="45720" anchor="t" anchorCtr="0"/>
          <a:lstStyle/>
          <a:p>
            <a:pPr marL="0" indent="0">
              <a:buNone/>
            </a:pPr>
            <a:r>
              <a:rPr lang="en-US" altLang="zh-CN" sz="2000" b="1" dirty="0"/>
              <a:t>  </a:t>
            </a:r>
            <a:r>
              <a:rPr lang="en-US" altLang="zh-CN" sz="2000" b="1" dirty="0">
                <a:solidFill>
                  <a:srgbClr val="FFC000"/>
                </a:solidFill>
              </a:rPr>
              <a:t>//</a:t>
            </a:r>
            <a:r>
              <a:rPr lang="zh-CN" altLang="en-US" sz="2000" b="1" dirty="0">
                <a:solidFill>
                  <a:srgbClr val="FFC000"/>
                </a:solidFill>
              </a:rPr>
              <a:t>输出电话号码簿</a:t>
            </a:r>
            <a:endParaRPr lang="zh-CN" altLang="en-US" sz="2000" b="1" dirty="0">
              <a:solidFill>
                <a:srgbClr val="FFC000"/>
              </a:solidFill>
            </a:endParaRPr>
          </a:p>
          <a:p>
            <a:pPr marL="0" indent="0">
              <a:buNone/>
            </a:pPr>
            <a:r>
              <a:rPr lang="en-US" altLang="zh-CN" sz="2000" b="1" dirty="0"/>
              <a:t>  cout &lt;&lt; "</a:t>
            </a:r>
            <a:r>
              <a:rPr lang="zh-CN" altLang="en-US" sz="2000" b="1" dirty="0"/>
              <a:t>电话号码簿的信息如下：</a:t>
            </a:r>
            <a:r>
              <a:rPr lang="en-US" altLang="zh-CN" sz="2000" b="1" dirty="0"/>
              <a:t>\n";</a:t>
            </a:r>
            <a:endParaRPr lang="en-US" altLang="zh-CN" sz="2000" b="1" dirty="0"/>
          </a:p>
          <a:p>
            <a:pPr marL="0" indent="0">
              <a:buNone/>
            </a:pPr>
            <a:r>
              <a:rPr lang="en-US" altLang="zh-CN" sz="2000" b="1" dirty="0"/>
              <a:t>  </a:t>
            </a:r>
            <a:r>
              <a:rPr lang="en-US" altLang="zh-CN" sz="2000" b="1" dirty="0">
                <a:solidFill>
                  <a:srgbClr val="0000FF"/>
                </a:solidFill>
              </a:rPr>
              <a:t>map&lt;string,int&gt;::const_iterator it;  </a:t>
            </a:r>
            <a:r>
              <a:rPr lang="en-US" altLang="zh-CN" sz="2000" b="1" dirty="0"/>
              <a:t>//</a:t>
            </a:r>
            <a:r>
              <a:rPr lang="zh-CN" altLang="en-US" sz="2000" b="1" dirty="0"/>
              <a:t>创建一个不能修改所指向的元素的迭代器</a:t>
            </a:r>
            <a:endParaRPr lang="en-US" altLang="zh-CN" sz="2000" b="1" dirty="0"/>
          </a:p>
          <a:p>
            <a:pPr marL="0" indent="0">
              <a:buNone/>
            </a:pPr>
            <a:r>
              <a:rPr lang="en-US" altLang="zh-CN" sz="2000" b="1" dirty="0"/>
              <a:t>  //</a:t>
            </a:r>
            <a:r>
              <a:rPr lang="zh-CN" altLang="en-US" sz="2000" b="1" dirty="0"/>
              <a:t>遍历容器</a:t>
            </a:r>
            <a:endParaRPr lang="en-US" altLang="zh-CN" sz="2000" b="1" dirty="0"/>
          </a:p>
          <a:p>
            <a:pPr marL="0" indent="0">
              <a:buNone/>
            </a:pPr>
            <a:r>
              <a:rPr lang="en-US" altLang="zh-CN" sz="2000" b="1" dirty="0"/>
              <a:t>  for (</a:t>
            </a:r>
            <a:r>
              <a:rPr lang="en-US" altLang="zh-CN" sz="2000" b="1" dirty="0">
                <a:solidFill>
                  <a:srgbClr val="0000FF"/>
                </a:solidFill>
              </a:rPr>
              <a:t>it=phone_book.begin(); it != phone_book.end(); it++</a:t>
            </a:r>
            <a:r>
              <a:rPr lang="en-US" altLang="zh-CN" sz="2000" b="1" dirty="0"/>
              <a:t>) </a:t>
            </a:r>
            <a:endParaRPr lang="en-US" altLang="zh-CN" sz="2000" b="1" dirty="0"/>
          </a:p>
          <a:p>
            <a:pPr marL="0" indent="0">
              <a:buNone/>
            </a:pPr>
            <a:r>
              <a:rPr lang="en-US" altLang="zh-CN" sz="2000" b="1" dirty="0"/>
              <a:t>    cout &lt;&lt; </a:t>
            </a:r>
            <a:r>
              <a:rPr lang="en-US" altLang="zh-CN" sz="2000" b="1" dirty="0">
                <a:solidFill>
                  <a:srgbClr val="0000FF"/>
                </a:solidFill>
              </a:rPr>
              <a:t>it-&gt;first </a:t>
            </a:r>
            <a:r>
              <a:rPr lang="en-US" altLang="zh-CN" sz="2000" b="1" dirty="0"/>
              <a:t>&lt;&lt; ": " &lt;&lt; </a:t>
            </a:r>
            <a:r>
              <a:rPr lang="en-US" altLang="zh-CN" sz="2000" b="1" dirty="0">
                <a:solidFill>
                  <a:srgbClr val="0000FF"/>
                </a:solidFill>
              </a:rPr>
              <a:t>it-&gt;second </a:t>
            </a:r>
            <a:r>
              <a:rPr lang="en-US" altLang="zh-CN" sz="2000" b="1" dirty="0"/>
              <a:t>&lt;&lt; endl;  //</a:t>
            </a:r>
            <a:r>
              <a:rPr lang="zh-CN" altLang="en-US" sz="2000" b="1" dirty="0"/>
              <a:t>输出元素的关键字和值</a:t>
            </a:r>
            <a:endParaRPr lang="en-US" altLang="zh-CN" sz="2000" b="1" dirty="0"/>
          </a:p>
          <a:p>
            <a:pPr marL="0" indent="0">
              <a:buNone/>
            </a:pPr>
            <a:r>
              <a:rPr lang="en-US" altLang="zh-CN" sz="2000" b="1" dirty="0"/>
              <a:t> </a:t>
            </a:r>
            <a:r>
              <a:rPr lang="en-US" altLang="zh-CN" sz="2000" b="1" dirty="0">
                <a:solidFill>
                  <a:srgbClr val="FFC000"/>
                </a:solidFill>
              </a:rPr>
              <a:t>//</a:t>
            </a:r>
            <a:r>
              <a:rPr lang="zh-CN" altLang="en-US" sz="2000" b="1" dirty="0">
                <a:solidFill>
                  <a:srgbClr val="FFC000"/>
                </a:solidFill>
              </a:rPr>
              <a:t>查找某个人的电话号码</a:t>
            </a:r>
            <a:endParaRPr lang="zh-CN" altLang="en-US" sz="2000" b="1" dirty="0">
              <a:solidFill>
                <a:srgbClr val="FFC000"/>
              </a:solidFill>
            </a:endParaRPr>
          </a:p>
          <a:p>
            <a:pPr marL="0" indent="0">
              <a:buNone/>
            </a:pPr>
            <a:r>
              <a:rPr lang="en-US" altLang="zh-CN" sz="2000" b="1" dirty="0"/>
              <a:t>  string name;</a:t>
            </a:r>
            <a:endParaRPr lang="en-US" altLang="zh-CN" sz="2000" b="1" dirty="0"/>
          </a:p>
          <a:p>
            <a:pPr marL="0" indent="0">
              <a:buNone/>
            </a:pPr>
            <a:r>
              <a:rPr lang="en-US" altLang="zh-CN" sz="2000" b="1" dirty="0"/>
              <a:t>  cout &lt;&lt; "</a:t>
            </a:r>
            <a:r>
              <a:rPr lang="zh-CN" altLang="en-US" sz="2000" b="1" dirty="0"/>
              <a:t>请输入要查询号码的姓名：</a:t>
            </a:r>
            <a:r>
              <a:rPr lang="en-US" altLang="zh-CN" sz="2000" b="1" dirty="0"/>
              <a:t>";</a:t>
            </a:r>
            <a:endParaRPr lang="en-US" altLang="zh-CN" sz="2000" b="1" dirty="0"/>
          </a:p>
          <a:p>
            <a:pPr marL="0" indent="0">
              <a:buNone/>
            </a:pPr>
            <a:r>
              <a:rPr lang="en-US" altLang="zh-CN" sz="2000" b="1" dirty="0"/>
              <a:t>  cin &gt;&gt; name;</a:t>
            </a:r>
            <a:endParaRPr lang="en-US" altLang="zh-CN" sz="2000" b="1" dirty="0"/>
          </a:p>
          <a:p>
            <a:pPr marL="0" indent="0">
              <a:buNone/>
            </a:pPr>
            <a:r>
              <a:rPr lang="en-US" altLang="zh-CN" sz="2000" b="1" dirty="0"/>
              <a:t>  </a:t>
            </a:r>
            <a:r>
              <a:rPr lang="en-US" altLang="zh-CN" sz="2000" b="1" dirty="0">
                <a:solidFill>
                  <a:srgbClr val="0000FF"/>
                </a:solidFill>
              </a:rPr>
              <a:t>it = phone_book.find(name);  </a:t>
            </a:r>
            <a:r>
              <a:rPr lang="en-US" altLang="zh-CN" sz="2000" b="1" dirty="0"/>
              <a:t>//</a:t>
            </a:r>
            <a:r>
              <a:rPr lang="zh-CN" altLang="en-US" sz="2000" b="1" dirty="0"/>
              <a:t>查找关键字为</a:t>
            </a:r>
            <a:r>
              <a:rPr lang="en-US" altLang="zh-CN" sz="2000" b="1" dirty="0"/>
              <a:t>name</a:t>
            </a:r>
            <a:r>
              <a:rPr lang="zh-CN" altLang="en-US" sz="2000" b="1" dirty="0"/>
              <a:t>的容器元素</a:t>
            </a:r>
            <a:endParaRPr lang="zh-CN" altLang="en-US" sz="2000" b="1" dirty="0"/>
          </a:p>
          <a:p>
            <a:pPr marL="0" indent="0">
              <a:buNone/>
            </a:pPr>
            <a:r>
              <a:rPr lang="en-US" altLang="zh-CN" sz="2000" b="1" dirty="0"/>
              <a:t>  if (</a:t>
            </a:r>
            <a:r>
              <a:rPr lang="en-US" altLang="zh-CN" sz="2000" b="1" dirty="0">
                <a:solidFill>
                  <a:srgbClr val="0000FF"/>
                </a:solidFill>
              </a:rPr>
              <a:t>it == phone_book.end()</a:t>
            </a:r>
            <a:r>
              <a:rPr lang="en-US" altLang="zh-CN" sz="2000" b="1" dirty="0"/>
              <a:t>)  //</a:t>
            </a:r>
            <a:r>
              <a:rPr lang="zh-CN" altLang="en-US" sz="2000" b="1" dirty="0"/>
              <a:t>判断是否找到</a:t>
            </a:r>
            <a:endParaRPr lang="zh-CN" altLang="en-US" sz="2000" b="1" dirty="0"/>
          </a:p>
          <a:p>
            <a:pPr marL="0" indent="0">
              <a:buNone/>
            </a:pPr>
            <a:r>
              <a:rPr lang="en-US" altLang="zh-CN" sz="2000" b="1" dirty="0"/>
              <a:t>     cout &lt;&lt; name &lt;&lt; ": not found\n"; //</a:t>
            </a:r>
            <a:r>
              <a:rPr lang="zh-CN" altLang="en-US" sz="2000" b="1" dirty="0"/>
              <a:t>未找到</a:t>
            </a:r>
            <a:endParaRPr lang="en-US" altLang="zh-CN" sz="2000" b="1" dirty="0"/>
          </a:p>
          <a:p>
            <a:pPr marL="0" indent="0">
              <a:buNone/>
            </a:pPr>
            <a:r>
              <a:rPr lang="en-US" altLang="zh-CN" sz="2000" b="1" dirty="0"/>
              <a:t>  else</a:t>
            </a:r>
            <a:endParaRPr lang="en-US" altLang="zh-CN" sz="2000" b="1" dirty="0"/>
          </a:p>
          <a:p>
            <a:pPr marL="0" indent="0">
              <a:buNone/>
            </a:pPr>
            <a:r>
              <a:rPr lang="en-US" altLang="zh-CN" sz="2000" b="1" dirty="0"/>
              <a:t>     cout &lt;&lt; </a:t>
            </a:r>
            <a:r>
              <a:rPr lang="en-US" altLang="zh-CN" sz="2000" b="1" dirty="0">
                <a:solidFill>
                  <a:srgbClr val="0000FF"/>
                </a:solidFill>
              </a:rPr>
              <a:t>it-&gt;first </a:t>
            </a:r>
            <a:r>
              <a:rPr lang="en-US" altLang="zh-CN" sz="2000" b="1" dirty="0"/>
              <a:t>&lt;&lt; ": " &lt;&lt; </a:t>
            </a:r>
            <a:r>
              <a:rPr lang="en-US" altLang="zh-CN" sz="2000" b="1" dirty="0">
                <a:solidFill>
                  <a:srgbClr val="0000FF"/>
                </a:solidFill>
              </a:rPr>
              <a:t>it-&gt;second </a:t>
            </a:r>
            <a:r>
              <a:rPr lang="en-US" altLang="zh-CN" sz="2000" b="1" dirty="0"/>
              <a:t>&lt;&lt; endl; //</a:t>
            </a:r>
            <a:r>
              <a:rPr lang="zh-CN" altLang="en-US" sz="2000" b="1" dirty="0"/>
              <a:t>找到</a:t>
            </a:r>
            <a:endParaRPr lang="en-US" altLang="zh-CN" sz="2000" b="1" dirty="0"/>
          </a:p>
          <a:p>
            <a:pPr marL="0" indent="0">
              <a:buNone/>
            </a:pPr>
            <a:r>
              <a:rPr lang="en-US" altLang="zh-CN" sz="2000" b="1" dirty="0"/>
              <a:t>  return 0; }</a:t>
            </a:r>
            <a:endParaRPr lang="en-US" altLang="zh-CN" sz="2000" b="1" dirty="0"/>
          </a:p>
          <a:p>
            <a:pPr marL="0" indent="0">
              <a:buNone/>
            </a:pPr>
            <a:endParaRPr lang="zh-CN" altLang="en-US" sz="20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1"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标题 1"/>
          <p:cNvSpPr>
            <a:spLocks noGrp="1"/>
          </p:cNvSpPr>
          <p:nvPr>
            <p:ph type="title"/>
          </p:nvPr>
        </p:nvSpPr>
        <p:spPr>
          <a:xfrm>
            <a:off x="1524000" y="44624"/>
            <a:ext cx="7010400" cy="1527175"/>
          </a:xfrm>
        </p:spPr>
        <p:txBody>
          <a:bodyPr vert="horz" wrap="square" lIns="91440" tIns="45720" rIns="91440" bIns="45720" anchor="ctr" anchorCtr="0"/>
          <a:lstStyle/>
          <a:p>
            <a:pPr>
              <a:buNone/>
            </a:pPr>
            <a:r>
              <a:rPr lang="zh-CN" altLang="en-US" b="1" dirty="0"/>
              <a:t>例：利用</a:t>
            </a:r>
            <a:r>
              <a:rPr lang="en-US" altLang="zh-CN" b="1" dirty="0"/>
              <a:t>STL</a:t>
            </a:r>
            <a:r>
              <a:rPr lang="zh-CN" altLang="en-US" b="1" dirty="0"/>
              <a:t>的容器</a:t>
            </a:r>
            <a:r>
              <a:rPr lang="en-US" altLang="zh-CN" b="1" dirty="0"/>
              <a:t>list</a:t>
            </a:r>
            <a:r>
              <a:rPr lang="zh-CN" altLang="en-US" b="1" dirty="0"/>
              <a:t>实现求解约瑟夫问题</a:t>
            </a:r>
            <a:endParaRPr lang="zh-CN" altLang="en-US" b="1" dirty="0"/>
          </a:p>
        </p:txBody>
      </p:sp>
      <p:sp>
        <p:nvSpPr>
          <p:cNvPr id="59395" name="内容占位符 2"/>
          <p:cNvSpPr>
            <a:spLocks noGrp="1"/>
          </p:cNvSpPr>
          <p:nvPr>
            <p:ph idx="1"/>
          </p:nvPr>
        </p:nvSpPr>
        <p:spPr>
          <a:xfrm>
            <a:off x="395288" y="1340768"/>
            <a:ext cx="8507412" cy="4492625"/>
          </a:xfrm>
        </p:spPr>
        <p:txBody>
          <a:bodyPr vert="horz" wrap="square" lIns="91440" tIns="45720" rIns="91440" bIns="45720" anchor="t" anchorCtr="0"/>
          <a:lstStyle/>
          <a:p>
            <a:pPr marL="0" indent="0">
              <a:buNone/>
            </a:pPr>
            <a:r>
              <a:rPr lang="en-US" altLang="zh-CN" sz="2000" b="1" dirty="0"/>
              <a:t>#include &lt;iostream&gt;</a:t>
            </a:r>
            <a:endParaRPr lang="en-US" altLang="zh-CN" sz="2000" b="1" dirty="0"/>
          </a:p>
          <a:p>
            <a:pPr marL="0" indent="0">
              <a:buNone/>
            </a:pPr>
            <a:r>
              <a:rPr lang="en-US" altLang="zh-CN" sz="2000" b="1" dirty="0"/>
              <a:t>#include &lt;list&gt;</a:t>
            </a:r>
            <a:endParaRPr lang="en-US" altLang="zh-CN" sz="2000" b="1" dirty="0"/>
          </a:p>
          <a:p>
            <a:pPr marL="0" indent="0">
              <a:buNone/>
            </a:pPr>
            <a:r>
              <a:rPr lang="en-US" altLang="zh-CN" sz="2000" b="1" dirty="0"/>
              <a:t>using namespace std;</a:t>
            </a:r>
            <a:endParaRPr lang="en-US" altLang="zh-CN" sz="2000" b="1" dirty="0"/>
          </a:p>
          <a:p>
            <a:pPr marL="0" indent="0">
              <a:buNone/>
            </a:pPr>
            <a:endParaRPr lang="en-US" altLang="zh-CN" sz="2000" b="1" dirty="0"/>
          </a:p>
          <a:p>
            <a:pPr marL="0" indent="0">
              <a:buNone/>
            </a:pPr>
            <a:r>
              <a:rPr lang="en-US" altLang="zh-CN" sz="2000" b="1" dirty="0"/>
              <a:t>int main() { </a:t>
            </a:r>
            <a:endParaRPr lang="en-US" altLang="zh-CN" sz="2000" b="1" dirty="0"/>
          </a:p>
          <a:p>
            <a:pPr marL="0" indent="0">
              <a:buNone/>
            </a:pPr>
            <a:r>
              <a:rPr lang="en-US" altLang="zh-CN" sz="2000" b="1" dirty="0"/>
              <a:t>   int m,n;  //m</a:t>
            </a:r>
            <a:r>
              <a:rPr lang="zh-CN" altLang="en-US" sz="2000" b="1" dirty="0"/>
              <a:t>用于存储要报的数，</a:t>
            </a:r>
            <a:r>
              <a:rPr lang="en-US" altLang="zh-CN" sz="2000" b="1" dirty="0"/>
              <a:t>n</a:t>
            </a:r>
            <a:r>
              <a:rPr lang="zh-CN" altLang="en-US" sz="2000" b="1" dirty="0"/>
              <a:t>用于存储小孩个数</a:t>
            </a:r>
            <a:endParaRPr lang="zh-CN" altLang="en-US" sz="2000" b="1" dirty="0"/>
          </a:p>
          <a:p>
            <a:pPr marL="0" indent="0">
              <a:buNone/>
            </a:pPr>
            <a:r>
              <a:rPr lang="zh-CN" altLang="en-US" sz="2000" b="1" dirty="0"/>
              <a:t>   </a:t>
            </a:r>
            <a:r>
              <a:rPr lang="en-US" altLang="zh-CN" sz="2000" b="1" dirty="0"/>
              <a:t>cout &lt;&lt; "</a:t>
            </a:r>
            <a:r>
              <a:rPr lang="zh-CN" altLang="en-US" sz="2000" b="1" dirty="0"/>
              <a:t>请输入小孩的个数和要报的数：</a:t>
            </a:r>
            <a:r>
              <a:rPr lang="en-US" altLang="zh-CN" sz="2000" b="1" dirty="0"/>
              <a:t>";</a:t>
            </a:r>
            <a:endParaRPr lang="en-US" altLang="zh-CN" sz="2000" b="1" dirty="0"/>
          </a:p>
          <a:p>
            <a:pPr marL="0" indent="0">
              <a:buNone/>
            </a:pPr>
            <a:r>
              <a:rPr lang="en-US" altLang="zh-CN" sz="2000" b="1" dirty="0"/>
              <a:t>   cin &gt;&gt; n &gt;&gt; m;</a:t>
            </a:r>
            <a:endParaRPr lang="en-US" altLang="zh-CN" sz="2000" b="1" dirty="0"/>
          </a:p>
          <a:p>
            <a:pPr marL="0" indent="0">
              <a:buNone/>
            </a:pPr>
            <a:endParaRPr lang="en-US" altLang="zh-CN" sz="2000" b="1" dirty="0"/>
          </a:p>
          <a:p>
            <a:pPr marL="0" indent="0">
              <a:buNone/>
            </a:pPr>
            <a:r>
              <a:rPr lang="en-US" altLang="zh-CN" sz="2000" b="1" dirty="0"/>
              <a:t>   </a:t>
            </a:r>
            <a:r>
              <a:rPr lang="en-US" altLang="zh-CN" sz="2000" b="1" dirty="0">
                <a:solidFill>
                  <a:srgbClr val="FFC000"/>
                </a:solidFill>
              </a:rPr>
              <a:t>//</a:t>
            </a:r>
            <a:r>
              <a:rPr lang="zh-CN" altLang="en-US" sz="2000" b="1" dirty="0">
                <a:solidFill>
                  <a:srgbClr val="FFC000"/>
                </a:solidFill>
              </a:rPr>
              <a:t>构建圈子</a:t>
            </a:r>
            <a:endParaRPr lang="zh-CN" altLang="en-US" sz="2000" b="1" dirty="0">
              <a:solidFill>
                <a:srgbClr val="FFC000"/>
              </a:solidFill>
            </a:endParaRPr>
          </a:p>
          <a:p>
            <a:pPr marL="0" indent="0">
              <a:buNone/>
            </a:pPr>
            <a:r>
              <a:rPr lang="zh-CN" altLang="en-US" sz="2000" b="1" dirty="0"/>
              <a:t>   </a:t>
            </a:r>
            <a:r>
              <a:rPr lang="en-US" altLang="zh-CN" sz="2000" b="1" dirty="0">
                <a:solidFill>
                  <a:srgbClr val="0000FF"/>
                </a:solidFill>
              </a:rPr>
              <a:t>list&lt;int&gt; children;  </a:t>
            </a:r>
            <a:r>
              <a:rPr lang="en-US" altLang="zh-CN" sz="2000" b="1" dirty="0"/>
              <a:t>//children</a:t>
            </a:r>
            <a:r>
              <a:rPr lang="zh-CN" altLang="en-US" sz="2000" b="1" dirty="0"/>
              <a:t>是用于存储小孩编号的容器</a:t>
            </a:r>
            <a:endParaRPr lang="zh-CN" altLang="en-US" sz="2000" b="1" dirty="0"/>
          </a:p>
          <a:p>
            <a:pPr marL="0" indent="0">
              <a:buNone/>
            </a:pPr>
            <a:r>
              <a:rPr lang="zh-CN" altLang="en-US" sz="2000" b="1" dirty="0"/>
              <a:t>   </a:t>
            </a:r>
            <a:r>
              <a:rPr lang="en-US" altLang="zh-CN" sz="2000" b="1" dirty="0"/>
              <a:t>for (int i=0; i&lt;n; i++)  //</a:t>
            </a:r>
            <a:r>
              <a:rPr lang="zh-CN" altLang="en-US" sz="2000" b="1" dirty="0"/>
              <a:t>循环创建容器元素</a:t>
            </a:r>
            <a:endParaRPr lang="zh-CN" altLang="en-US" sz="2000" b="1" dirty="0"/>
          </a:p>
          <a:p>
            <a:pPr marL="0" indent="0">
              <a:buNone/>
            </a:pPr>
            <a:r>
              <a:rPr lang="zh-CN" altLang="en-US" sz="2000" b="1" dirty="0"/>
              <a:t>       </a:t>
            </a:r>
            <a:r>
              <a:rPr lang="en-US" altLang="zh-CN" sz="2000" b="1" dirty="0">
                <a:solidFill>
                  <a:srgbClr val="0000FF"/>
                </a:solidFill>
              </a:rPr>
              <a:t>children.push_back(i);  </a:t>
            </a:r>
            <a:r>
              <a:rPr lang="en-US" altLang="zh-CN" sz="2000" b="1" dirty="0"/>
              <a:t>//</a:t>
            </a:r>
            <a:r>
              <a:rPr lang="zh-CN" altLang="en-US" sz="2000" b="1" dirty="0"/>
              <a:t>把</a:t>
            </a:r>
            <a:r>
              <a:rPr lang="en-US" altLang="zh-CN" sz="2000" b="1" dirty="0"/>
              <a:t>i</a:t>
            </a:r>
            <a:r>
              <a:rPr lang="zh-CN" altLang="en-US" sz="2000" b="1" dirty="0"/>
              <a:t>（小孩的编号）从容器尾部放入容器</a:t>
            </a:r>
            <a:endParaRPr lang="en-US" altLang="zh-CN" sz="20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矩形 9"/>
          <p:cNvSpPr/>
          <p:nvPr/>
        </p:nvSpPr>
        <p:spPr>
          <a:xfrm>
            <a:off x="19050" y="115888"/>
            <a:ext cx="2167816" cy="1485900"/>
          </a:xfrm>
          <a:prstGeom prst="rect">
            <a:avLst/>
          </a:prstGeom>
          <a:solidFill>
            <a:schemeClr val="bg1"/>
          </a:solidFill>
          <a:ln w="9525">
            <a:noFill/>
          </a:ln>
        </p:spPr>
        <p:txBody>
          <a:bodyPr/>
          <a:lstStyle/>
          <a:p>
            <a:endParaRPr lang="zh-CN" altLang="en-US" dirty="0">
              <a:latin typeface="Arial" panose="020B0604020202020204" pitchFamily="34" charset="0"/>
            </a:endParaRPr>
          </a:p>
        </p:txBody>
      </p:sp>
      <p:sp>
        <p:nvSpPr>
          <p:cNvPr id="60419" name="内容占位符 2"/>
          <p:cNvSpPr>
            <a:spLocks noGrp="1"/>
          </p:cNvSpPr>
          <p:nvPr>
            <p:ph idx="1"/>
          </p:nvPr>
        </p:nvSpPr>
        <p:spPr>
          <a:xfrm>
            <a:off x="-72008" y="-27384"/>
            <a:ext cx="9468544" cy="6742112"/>
          </a:xfrm>
        </p:spPr>
        <p:txBody>
          <a:bodyPr vert="horz" wrap="square" lIns="91440" tIns="45720" rIns="91440" bIns="45720" anchor="t" anchorCtr="0"/>
          <a:lstStyle/>
          <a:p>
            <a:pPr marL="0" indent="0">
              <a:buNone/>
            </a:pPr>
            <a:r>
              <a:rPr lang="en-US" altLang="zh-CN" sz="2000" b="1" dirty="0"/>
              <a:t>  </a:t>
            </a:r>
            <a:r>
              <a:rPr lang="en-US" altLang="zh-CN" sz="2000" b="1" dirty="0">
                <a:solidFill>
                  <a:srgbClr val="FFC000"/>
                </a:solidFill>
              </a:rPr>
              <a:t>//</a:t>
            </a:r>
            <a:r>
              <a:rPr lang="zh-CN" altLang="en-US" sz="2000" b="1" dirty="0">
                <a:solidFill>
                  <a:srgbClr val="FFC000"/>
                </a:solidFill>
              </a:rPr>
              <a:t>开始报数</a:t>
            </a:r>
            <a:endParaRPr lang="zh-CN" altLang="en-US" sz="2000" b="1" dirty="0">
              <a:solidFill>
                <a:srgbClr val="FFC000"/>
              </a:solidFill>
            </a:endParaRPr>
          </a:p>
          <a:p>
            <a:pPr marL="0" indent="0">
              <a:buNone/>
            </a:pPr>
            <a:r>
              <a:rPr lang="zh-CN" altLang="en-US" sz="2000" b="1" dirty="0"/>
              <a:t>  </a:t>
            </a:r>
            <a:r>
              <a:rPr lang="en-US" altLang="zh-CN" sz="2000" b="1" dirty="0">
                <a:solidFill>
                  <a:srgbClr val="0000FF"/>
                </a:solidFill>
              </a:rPr>
              <a:t>list&lt;int&gt;::iterator current;  </a:t>
            </a:r>
            <a:r>
              <a:rPr lang="en-US" altLang="zh-CN" sz="2000" b="1" dirty="0"/>
              <a:t>//current</a:t>
            </a:r>
            <a:r>
              <a:rPr lang="zh-CN" altLang="en-US" sz="2000" b="1" dirty="0"/>
              <a:t>为指向容器元素的迭代器</a:t>
            </a:r>
            <a:endParaRPr lang="zh-CN" altLang="en-US" sz="2000" b="1" dirty="0"/>
          </a:p>
          <a:p>
            <a:pPr marL="0" indent="0">
              <a:buNone/>
            </a:pPr>
            <a:r>
              <a:rPr lang="zh-CN" altLang="en-US" sz="2000" b="1" dirty="0"/>
              <a:t>  </a:t>
            </a:r>
            <a:r>
              <a:rPr lang="en-US" altLang="zh-CN" sz="2000" b="1" dirty="0">
                <a:solidFill>
                  <a:srgbClr val="0000FF"/>
                </a:solidFill>
              </a:rPr>
              <a:t>current = children.begin();  </a:t>
            </a:r>
            <a:r>
              <a:rPr lang="en-US" altLang="zh-CN" sz="2000" b="1" dirty="0"/>
              <a:t>//current</a:t>
            </a:r>
            <a:r>
              <a:rPr lang="zh-CN" altLang="en-US" sz="2000" b="1" dirty="0"/>
              <a:t>初始化成指向容器的第一个元素</a:t>
            </a:r>
            <a:endParaRPr lang="en-US" altLang="zh-CN" sz="2000" b="1" dirty="0"/>
          </a:p>
          <a:p>
            <a:pPr marL="0" indent="0">
              <a:buNone/>
            </a:pPr>
            <a:r>
              <a:rPr lang="en-US" altLang="zh-CN" sz="2000" b="1" dirty="0">
                <a:solidFill>
                  <a:srgbClr val="FFC000"/>
                </a:solidFill>
              </a:rPr>
              <a:t>  //</a:t>
            </a:r>
            <a:r>
              <a:rPr lang="zh-CN" altLang="en-US" sz="2000" b="1" dirty="0">
                <a:solidFill>
                  <a:srgbClr val="FFC000"/>
                </a:solidFill>
              </a:rPr>
              <a:t>只要容器元素个数大于</a:t>
            </a:r>
            <a:r>
              <a:rPr lang="en-US" altLang="zh-CN" sz="2000" b="1" dirty="0">
                <a:solidFill>
                  <a:srgbClr val="FFC000"/>
                </a:solidFill>
              </a:rPr>
              <a:t>1</a:t>
            </a:r>
            <a:r>
              <a:rPr lang="zh-CN" altLang="en-US" sz="2000" b="1" dirty="0">
                <a:solidFill>
                  <a:srgbClr val="FFC000"/>
                </a:solidFill>
              </a:rPr>
              <a:t>，就执行循环</a:t>
            </a:r>
            <a:endParaRPr lang="zh-CN" altLang="en-US" sz="2000" b="1" dirty="0">
              <a:solidFill>
                <a:srgbClr val="FFC000"/>
              </a:solidFill>
            </a:endParaRPr>
          </a:p>
          <a:p>
            <a:pPr marL="0" indent="0">
              <a:buNone/>
            </a:pPr>
            <a:r>
              <a:rPr lang="zh-CN" altLang="en-US" sz="2000" b="1" dirty="0"/>
              <a:t>  </a:t>
            </a:r>
            <a:r>
              <a:rPr lang="en-US" altLang="zh-CN" sz="2000" b="1" dirty="0"/>
              <a:t>while (</a:t>
            </a:r>
            <a:r>
              <a:rPr lang="en-US" altLang="zh-CN" sz="2000" b="1" dirty="0">
                <a:solidFill>
                  <a:srgbClr val="0000FF"/>
                </a:solidFill>
              </a:rPr>
              <a:t>children.size() &gt; 1</a:t>
            </a:r>
            <a:r>
              <a:rPr lang="en-US" altLang="zh-CN" sz="2000" b="1" dirty="0"/>
              <a:t>) {  </a:t>
            </a:r>
            <a:endParaRPr lang="zh-CN" altLang="en-US" sz="2000" b="1" dirty="0"/>
          </a:p>
          <a:p>
            <a:pPr marL="0" indent="0">
              <a:buNone/>
            </a:pPr>
            <a:r>
              <a:rPr lang="en-US" altLang="zh-CN" sz="2000" b="1" dirty="0"/>
              <a:t>      for (int count=1; count&lt;m; count++) {  //</a:t>
            </a:r>
            <a:r>
              <a:rPr lang="zh-CN" altLang="en-US" sz="2000" b="1" dirty="0"/>
              <a:t>报数，循环</a:t>
            </a:r>
            <a:r>
              <a:rPr lang="en-US" altLang="zh-CN" sz="2000" b="1" dirty="0"/>
              <a:t>m-1</a:t>
            </a:r>
            <a:r>
              <a:rPr lang="zh-CN" altLang="en-US" sz="2000" b="1" dirty="0"/>
              <a:t>次</a:t>
            </a:r>
            <a:endParaRPr lang="zh-CN" altLang="en-US" sz="2000" b="1" dirty="0"/>
          </a:p>
          <a:p>
            <a:pPr marL="0" indent="0">
              <a:buNone/>
            </a:pPr>
            <a:r>
              <a:rPr lang="en-US" altLang="zh-CN" sz="2000" b="1" dirty="0"/>
              <a:t>         current++;  //current</a:t>
            </a:r>
            <a:r>
              <a:rPr lang="zh-CN" altLang="en-US" sz="2000" b="1" dirty="0"/>
              <a:t>指向下一个元素</a:t>
            </a:r>
            <a:endParaRPr lang="zh-CN" altLang="en-US" sz="2000" b="1" dirty="0"/>
          </a:p>
          <a:p>
            <a:pPr marL="0" indent="0">
              <a:buNone/>
            </a:pPr>
            <a:r>
              <a:rPr lang="zh-CN" altLang="en-US" sz="2000" b="1" dirty="0"/>
              <a:t>         </a:t>
            </a:r>
            <a:r>
              <a:rPr lang="en-US" altLang="zh-CN" sz="2000" b="1" dirty="0"/>
              <a:t>if (</a:t>
            </a:r>
            <a:r>
              <a:rPr lang="en-US" altLang="zh-CN" sz="2000" b="1" dirty="0">
                <a:solidFill>
                  <a:srgbClr val="0000FF"/>
                </a:solidFill>
              </a:rPr>
              <a:t>current == children.end()</a:t>
            </a:r>
            <a:r>
              <a:rPr lang="en-US" altLang="zh-CN" sz="2000" b="1" dirty="0"/>
              <a:t>)  //</a:t>
            </a:r>
            <a:r>
              <a:rPr lang="zh-CN" altLang="en-US" sz="2000" b="1" dirty="0"/>
              <a:t>如果</a:t>
            </a:r>
            <a:r>
              <a:rPr lang="en-US" altLang="zh-CN" sz="2000" b="1" dirty="0"/>
              <a:t>current</a:t>
            </a:r>
            <a:r>
              <a:rPr lang="zh-CN" altLang="en-US" sz="2000" b="1" dirty="0"/>
              <a:t>指向的是容器末尾</a:t>
            </a:r>
            <a:endParaRPr lang="zh-CN" altLang="en-US" sz="2000" b="1" dirty="0"/>
          </a:p>
          <a:p>
            <a:pPr marL="0" indent="0">
              <a:buNone/>
            </a:pPr>
            <a:r>
              <a:rPr lang="zh-CN" altLang="en-US" sz="2000" b="1" dirty="0"/>
              <a:t>            </a:t>
            </a:r>
            <a:r>
              <a:rPr lang="en-US" altLang="zh-CN" sz="2000" b="1" dirty="0">
                <a:solidFill>
                  <a:srgbClr val="0000FF"/>
                </a:solidFill>
              </a:rPr>
              <a:t>current = </a:t>
            </a:r>
            <a:r>
              <a:rPr lang="en-US" altLang="zh-CN" sz="2000" b="1" dirty="0" err="1">
                <a:solidFill>
                  <a:srgbClr val="0000FF"/>
                </a:solidFill>
              </a:rPr>
              <a:t>children.begin</a:t>
            </a:r>
            <a:r>
              <a:rPr lang="en-US" altLang="zh-CN" sz="2000" b="1" dirty="0">
                <a:solidFill>
                  <a:srgbClr val="0000FF"/>
                </a:solidFill>
              </a:rPr>
              <a:t>();         </a:t>
            </a:r>
            <a:r>
              <a:rPr lang="en-US" altLang="zh-CN" sz="2000" b="1" dirty="0"/>
              <a:t> } //current</a:t>
            </a:r>
            <a:r>
              <a:rPr lang="zh-CN" altLang="en-US" sz="2000" b="1" dirty="0"/>
              <a:t>指向第一个元素</a:t>
            </a:r>
            <a:endParaRPr lang="en-US" altLang="zh-CN" sz="2000" b="1" dirty="0"/>
          </a:p>
          <a:p>
            <a:pPr marL="0" indent="0">
              <a:buNone/>
            </a:pPr>
            <a:r>
              <a:rPr lang="en-US" altLang="zh-CN" sz="2000" b="1" dirty="0"/>
              <a:t>       </a:t>
            </a:r>
            <a:r>
              <a:rPr lang="en-US" altLang="zh-CN" sz="2000" b="1" dirty="0">
                <a:solidFill>
                  <a:srgbClr val="FFC000"/>
                </a:solidFill>
              </a:rPr>
              <a:t>//</a:t>
            </a:r>
            <a:r>
              <a:rPr lang="zh-CN" altLang="en-US" sz="2000" b="1" dirty="0">
                <a:solidFill>
                  <a:srgbClr val="FFC000"/>
                </a:solidFill>
              </a:rPr>
              <a:t>循环结束时，</a:t>
            </a:r>
            <a:r>
              <a:rPr lang="en-US" altLang="zh-CN" sz="2000" b="1" dirty="0">
                <a:solidFill>
                  <a:srgbClr val="FFC000"/>
                </a:solidFill>
              </a:rPr>
              <a:t>current</a:t>
            </a:r>
            <a:r>
              <a:rPr lang="zh-CN" altLang="en-US" sz="2000" b="1" dirty="0">
                <a:solidFill>
                  <a:srgbClr val="FFC000"/>
                </a:solidFill>
              </a:rPr>
              <a:t>指向将要离开圈子的小孩</a:t>
            </a:r>
            <a:endParaRPr lang="zh-CN" altLang="en-US" sz="2000" b="1" dirty="0">
              <a:solidFill>
                <a:srgbClr val="FFC000"/>
              </a:solidFill>
            </a:endParaRPr>
          </a:p>
          <a:p>
            <a:pPr marL="0" indent="0">
              <a:buNone/>
            </a:pPr>
            <a:r>
              <a:rPr lang="zh-CN" altLang="en-US" sz="2000" b="1" dirty="0"/>
              <a:t>       </a:t>
            </a:r>
            <a:r>
              <a:rPr lang="en-US" altLang="zh-CN" sz="2000" b="1" dirty="0">
                <a:solidFill>
                  <a:srgbClr val="0000FF"/>
                </a:solidFill>
              </a:rPr>
              <a:t>current = children.erase(current); </a:t>
            </a:r>
            <a:r>
              <a:rPr lang="en-US" altLang="zh-CN" sz="2000" b="1" dirty="0"/>
              <a:t>//</a:t>
            </a:r>
            <a:r>
              <a:rPr lang="zh-CN" altLang="en-US" sz="2000" b="1" dirty="0"/>
              <a:t>小孩离开圈子，</a:t>
            </a:r>
            <a:r>
              <a:rPr lang="en-US" altLang="zh-CN" sz="2000" b="1" dirty="0"/>
              <a:t>current</a:t>
            </a:r>
            <a:r>
              <a:rPr lang="zh-CN" altLang="en-US" sz="2000" b="1" dirty="0"/>
              <a:t>指向下一个元素</a:t>
            </a:r>
            <a:endParaRPr lang="en-US" altLang="zh-CN" sz="2000" b="1" dirty="0"/>
          </a:p>
          <a:p>
            <a:pPr marL="0" indent="0">
              <a:buNone/>
            </a:pPr>
            <a:r>
              <a:rPr lang="zh-CN" altLang="en-US" sz="2000" b="1" dirty="0"/>
              <a:t>       </a:t>
            </a:r>
            <a:r>
              <a:rPr lang="en-US" altLang="zh-CN" sz="2000" b="1" dirty="0"/>
              <a:t>if (</a:t>
            </a:r>
            <a:r>
              <a:rPr lang="en-US" altLang="zh-CN" sz="2000" b="1" dirty="0">
                <a:solidFill>
                  <a:srgbClr val="0000FF"/>
                </a:solidFill>
              </a:rPr>
              <a:t>current == children.end()</a:t>
            </a:r>
            <a:r>
              <a:rPr lang="en-US" altLang="zh-CN" sz="2000" b="1" dirty="0"/>
              <a:t>) </a:t>
            </a:r>
            <a:r>
              <a:rPr lang="en-US" altLang="zh-CN" sz="2000" b="1" dirty="0">
                <a:solidFill>
                  <a:srgbClr val="0000FF"/>
                </a:solidFill>
              </a:rPr>
              <a:t> </a:t>
            </a:r>
            <a:r>
              <a:rPr lang="en-US" altLang="zh-CN" sz="2000" b="1" dirty="0"/>
              <a:t>//</a:t>
            </a:r>
            <a:r>
              <a:rPr lang="zh-CN" altLang="en-US" sz="2000" b="1" dirty="0"/>
              <a:t>如果</a:t>
            </a:r>
            <a:r>
              <a:rPr lang="en-US" altLang="zh-CN" sz="2000" b="1" dirty="0"/>
              <a:t>current</a:t>
            </a:r>
            <a:r>
              <a:rPr lang="zh-CN" altLang="en-US" sz="2000" b="1" dirty="0"/>
              <a:t>指向的是容器末尾</a:t>
            </a:r>
            <a:endParaRPr lang="zh-CN" altLang="en-US" sz="2000" b="1" dirty="0"/>
          </a:p>
          <a:p>
            <a:pPr marL="0" indent="0">
              <a:buNone/>
            </a:pPr>
            <a:r>
              <a:rPr lang="zh-CN" altLang="en-US" sz="2000" b="1" dirty="0"/>
              <a:t>          </a:t>
            </a:r>
            <a:r>
              <a:rPr lang="en-US" altLang="zh-CN" sz="2000" b="1" dirty="0">
                <a:solidFill>
                  <a:srgbClr val="0000FF"/>
                </a:solidFill>
              </a:rPr>
              <a:t>current = children.begin();  </a:t>
            </a:r>
            <a:r>
              <a:rPr lang="en-US" altLang="zh-CN" sz="2000" b="1" dirty="0"/>
              <a:t>//current</a:t>
            </a:r>
            <a:r>
              <a:rPr lang="zh-CN" altLang="en-US" sz="2000" b="1" dirty="0"/>
              <a:t>指向第一个元素</a:t>
            </a:r>
            <a:endParaRPr lang="zh-CN" altLang="en-US" sz="2000" b="1" dirty="0"/>
          </a:p>
          <a:p>
            <a:pPr marL="0" indent="0">
              <a:buNone/>
            </a:pPr>
            <a:r>
              <a:rPr lang="zh-CN" altLang="en-US" sz="2000" b="1" dirty="0"/>
              <a:t>                                            </a:t>
            </a:r>
            <a:r>
              <a:rPr lang="en-US" altLang="zh-CN" sz="2000" b="1" dirty="0"/>
              <a:t>} //</a:t>
            </a:r>
            <a:r>
              <a:rPr lang="zh-CN" altLang="en-US" sz="2000" b="1" dirty="0"/>
              <a:t>循环结束时，</a:t>
            </a:r>
            <a:r>
              <a:rPr lang="en-US" altLang="zh-CN" sz="2000" b="1" dirty="0"/>
              <a:t>current</a:t>
            </a:r>
            <a:r>
              <a:rPr lang="zh-CN" altLang="en-US" sz="2000" b="1" dirty="0"/>
              <a:t>指向容器中剩下的唯一元素，      </a:t>
            </a:r>
            <a:r>
              <a:rPr lang="en-US" altLang="zh-CN" sz="2000" b="1" dirty="0"/>
              <a:t>  </a:t>
            </a:r>
            <a:r>
              <a:rPr lang="zh-CN" altLang="en-US" sz="2000" b="1" dirty="0"/>
              <a:t>即胜利者，输出其编号</a:t>
            </a:r>
            <a:endParaRPr lang="zh-CN" altLang="en-US" sz="2000" b="1" dirty="0"/>
          </a:p>
          <a:p>
            <a:pPr marL="0" indent="0">
              <a:buNone/>
            </a:pPr>
            <a:r>
              <a:rPr lang="zh-CN" altLang="en-US" sz="2000" b="1" dirty="0"/>
              <a:t>   </a:t>
            </a:r>
            <a:r>
              <a:rPr lang="en-US" altLang="zh-CN" sz="2000" b="1" dirty="0"/>
              <a:t>cout &lt;&lt; "The winner is No." &lt;&lt; *current &lt;&lt; "\n";</a:t>
            </a:r>
            <a:endParaRPr lang="en-US" altLang="zh-CN" sz="2000" b="1" dirty="0"/>
          </a:p>
          <a:p>
            <a:pPr marL="0" indent="0">
              <a:buNone/>
            </a:pPr>
            <a:r>
              <a:rPr lang="en-US" altLang="zh-CN" sz="2000" b="1" dirty="0"/>
              <a:t>   return 0;     }</a:t>
            </a:r>
            <a:endParaRPr lang="en-US" altLang="zh-CN" sz="2000" b="1" dirty="0"/>
          </a:p>
          <a:p>
            <a:pPr marL="0" indent="0">
              <a:buNone/>
            </a:pPr>
            <a:endParaRPr lang="zh-CN" altLang="en-US" sz="2000" b="1" dirty="0"/>
          </a:p>
        </p:txBody>
      </p:sp>
      <p:sp>
        <p:nvSpPr>
          <p:cNvPr id="2" name="灯片编号占位符 1"/>
          <p:cNvSpPr>
            <a:spLocks noGrp="1"/>
          </p:cNvSpPr>
          <p:nvPr>
            <p:ph type="sldNum" sz="quarter" idx="12"/>
          </p:nvPr>
        </p:nvSpPr>
        <p:spPr>
          <a:xfrm>
            <a:off x="1523999" y="6248400"/>
            <a:ext cx="1344177" cy="457200"/>
          </a:xfrm>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标题 1"/>
          <p:cNvSpPr>
            <a:spLocks noGrp="1"/>
          </p:cNvSpPr>
          <p:nvPr>
            <p:ph type="title"/>
          </p:nvPr>
        </p:nvSpPr>
        <p:spPr/>
        <p:txBody>
          <a:bodyPr vert="horz" wrap="square" lIns="91440" tIns="45720" rIns="91440" bIns="45720" anchor="ctr" anchorCtr="0"/>
          <a:lstStyle/>
          <a:p>
            <a:pPr>
              <a:buNone/>
            </a:pPr>
            <a:r>
              <a:rPr lang="en-US" altLang="zh-CN" b="1" dirty="0"/>
              <a:t>8.3.4 </a:t>
            </a:r>
            <a:r>
              <a:rPr lang="zh-CN" altLang="en-US" b="1" dirty="0"/>
              <a:t>算法</a:t>
            </a:r>
            <a:endParaRPr lang="zh-CN" altLang="en-US" b="1" dirty="0"/>
          </a:p>
        </p:txBody>
      </p:sp>
      <p:sp>
        <p:nvSpPr>
          <p:cNvPr id="3" name="内容占位符 2"/>
          <p:cNvSpPr>
            <a:spLocks noGrp="1"/>
          </p:cNvSpPr>
          <p:nvPr>
            <p:ph idx="1"/>
          </p:nvPr>
        </p:nvSpPr>
        <p:spPr>
          <a:xfrm>
            <a:off x="539750" y="2122488"/>
            <a:ext cx="7848600" cy="4114800"/>
          </a:xfrm>
        </p:spPr>
        <p:txBody>
          <a:bodyPr vert="horz" wrap="square" lIns="91440" tIns="45720" rIns="91440" bIns="45720" numCol="1" anchor="t" anchorCtr="0" compatLnSpc="1">
            <a:normAutofit fontScale="92500" lnSpcReduction="20000"/>
          </a:bodyPr>
          <a:lstStyle/>
          <a:p>
            <a:pPr marL="342900" marR="0" lvl="0" indent="-342900" algn="just" defTabSz="914400" rtl="0" eaLnBrk="0" fontAlgn="base" latinLnBrk="0" hangingPunct="0">
              <a:lnSpc>
                <a:spcPct val="110000"/>
              </a:lnSpc>
              <a:spcBef>
                <a:spcPct val="20000"/>
              </a:spcBef>
              <a:spcAft>
                <a:spcPct val="0"/>
              </a:spcAft>
              <a:buClr>
                <a:schemeClr val="tx1"/>
              </a:buClr>
              <a:buSzPct val="70000"/>
              <a:buFont typeface="Wingdings" panose="05000000000000000000" pitchFamily="2" charset="2"/>
              <a:buChar char="p"/>
              <a:defRPr/>
            </a:pPr>
            <a:r>
              <a:rPr kumimoji="0" lang="zh-CN" altLang="en-US" sz="3000" b="1" i="0" u="none" strike="noStrike" kern="0" cap="none" spc="0" normalizeH="0" baseline="0" noProof="0">
                <a:ln>
                  <a:noFill/>
                </a:ln>
                <a:solidFill>
                  <a:schemeClr val="tx2"/>
                </a:solidFill>
                <a:effectLst/>
                <a:uLnTx/>
                <a:uFillTx/>
                <a:latin typeface="+mn-lt"/>
                <a:ea typeface="+mn-ea"/>
                <a:cs typeface="+mn-cs"/>
              </a:rPr>
              <a:t>在</a:t>
            </a:r>
            <a:r>
              <a:rPr kumimoji="0" lang="en-US" altLang="zh-CN" sz="3000" b="1" i="0" u="none" strike="noStrike" kern="0" cap="none" spc="0" normalizeH="0" baseline="0" noProof="0">
                <a:ln>
                  <a:noFill/>
                </a:ln>
                <a:solidFill>
                  <a:schemeClr val="tx2"/>
                </a:solidFill>
                <a:effectLst/>
                <a:uLnTx/>
                <a:uFillTx/>
                <a:latin typeface="+mn-lt"/>
                <a:ea typeface="+mn-ea"/>
                <a:cs typeface="+mn-cs"/>
              </a:rPr>
              <a:t>STL</a:t>
            </a:r>
            <a:r>
              <a:rPr kumimoji="0" lang="zh-CN" altLang="en-US" sz="3000" b="1" i="0" u="none" strike="noStrike" kern="0" cap="none" spc="0" normalizeH="0" baseline="0" noProof="0">
                <a:ln>
                  <a:noFill/>
                </a:ln>
                <a:solidFill>
                  <a:schemeClr val="tx2"/>
                </a:solidFill>
                <a:effectLst/>
                <a:uLnTx/>
                <a:uFillTx/>
                <a:latin typeface="+mn-lt"/>
                <a:ea typeface="+mn-ea"/>
                <a:cs typeface="+mn-cs"/>
              </a:rPr>
              <a:t>中还提供了</a:t>
            </a:r>
            <a:r>
              <a:rPr kumimoji="0" lang="zh-CN" altLang="en-US" sz="3000" b="1" i="0" u="none" strike="noStrike" kern="0" cap="none" spc="0" normalizeH="0" baseline="0" noProof="0">
                <a:ln>
                  <a:noFill/>
                </a:ln>
                <a:solidFill>
                  <a:srgbClr val="FF0000"/>
                </a:solidFill>
                <a:effectLst/>
                <a:uLnTx/>
                <a:uFillTx/>
                <a:latin typeface="+mn-lt"/>
                <a:ea typeface="+mn-ea"/>
                <a:cs typeface="+mn-cs"/>
              </a:rPr>
              <a:t>通用算法（</a:t>
            </a:r>
            <a:r>
              <a:rPr kumimoji="0" lang="en-US" altLang="zh-CN" sz="3000" b="1" i="0" u="none" strike="noStrike" kern="0" cap="none" spc="0" normalizeH="0" baseline="0" noProof="0">
                <a:ln>
                  <a:noFill/>
                </a:ln>
                <a:solidFill>
                  <a:srgbClr val="FF0000"/>
                </a:solidFill>
                <a:effectLst/>
                <a:uLnTx/>
                <a:uFillTx/>
                <a:latin typeface="+mn-lt"/>
                <a:ea typeface="+mn-ea"/>
                <a:cs typeface="+mn-cs"/>
              </a:rPr>
              <a:t>algorithm</a:t>
            </a:r>
            <a:r>
              <a:rPr kumimoji="0" lang="zh-CN" altLang="en-US" sz="3000" b="1" i="0" u="none" strike="noStrike" kern="0" cap="none" spc="0" normalizeH="0" baseline="0" noProof="0">
                <a:ln>
                  <a:noFill/>
                </a:ln>
                <a:solidFill>
                  <a:srgbClr val="FF0000"/>
                </a:solidFill>
                <a:effectLst/>
                <a:uLnTx/>
                <a:uFillTx/>
                <a:latin typeface="+mn-lt"/>
                <a:ea typeface="+mn-ea"/>
                <a:cs typeface="+mn-cs"/>
              </a:rPr>
              <a:t>）模板</a:t>
            </a:r>
            <a:r>
              <a:rPr kumimoji="0" lang="zh-CN" altLang="en-US" sz="3000" b="1" i="0" u="none" strike="noStrike" kern="0" cap="none" spc="0" normalizeH="0" baseline="0" noProof="0">
                <a:ln>
                  <a:noFill/>
                </a:ln>
                <a:solidFill>
                  <a:schemeClr val="tx2"/>
                </a:solidFill>
                <a:effectLst/>
                <a:uLnTx/>
                <a:uFillTx/>
                <a:latin typeface="+mn-lt"/>
                <a:ea typeface="+mn-ea"/>
                <a:cs typeface="+mn-cs"/>
              </a:rPr>
              <a:t>来操作容器中的元素。</a:t>
            </a:r>
            <a:endParaRPr kumimoji="0" lang="en-US" altLang="zh-CN" sz="3000" b="1" i="0" u="none" strike="noStrike" kern="0" cap="none" spc="0" normalizeH="0" baseline="0" noProof="0">
              <a:ln>
                <a:noFill/>
              </a:ln>
              <a:solidFill>
                <a:schemeClr val="tx2"/>
              </a:solidFill>
              <a:effectLst/>
              <a:uLnTx/>
              <a:uFillTx/>
              <a:latin typeface="+mn-lt"/>
              <a:ea typeface="+mn-ea"/>
              <a:cs typeface="+mn-cs"/>
            </a:endParaRPr>
          </a:p>
          <a:p>
            <a:pPr marL="342900" marR="0" lvl="0" indent="-342900" algn="just" defTabSz="914400" rtl="0" eaLnBrk="0" fontAlgn="base" latinLnBrk="0" hangingPunct="0">
              <a:lnSpc>
                <a:spcPct val="110000"/>
              </a:lnSpc>
              <a:spcBef>
                <a:spcPct val="20000"/>
              </a:spcBef>
              <a:spcAft>
                <a:spcPct val="0"/>
              </a:spcAft>
              <a:buClr>
                <a:schemeClr val="tx1"/>
              </a:buClr>
              <a:buSzPct val="70000"/>
              <a:buFont typeface="Wingdings" panose="05000000000000000000" pitchFamily="2" charset="2"/>
              <a:buChar char="p"/>
              <a:defRPr/>
            </a:pPr>
            <a:endParaRPr kumimoji="0" lang="en-US" altLang="zh-CN" sz="1100" b="1" i="0" u="none" strike="noStrike" kern="0" cap="none" spc="0" normalizeH="0" baseline="0" noProof="0">
              <a:ln>
                <a:noFill/>
              </a:ln>
              <a:solidFill>
                <a:schemeClr val="tx2"/>
              </a:solidFill>
              <a:effectLst/>
              <a:uLnTx/>
              <a:uFillTx/>
              <a:latin typeface="+mn-lt"/>
              <a:ea typeface="+mn-ea"/>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调序算法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编辑算法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查找算法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算术算法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集合算法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堆算法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a:p>
            <a:pPr marL="742950" marR="0" lvl="2" indent="-34290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Char char="¢"/>
              <a:defRPr/>
            </a:pPr>
            <a:r>
              <a:rPr kumimoji="0" lang="zh-CN" altLang="en-US" sz="2800" b="1" i="0" u="none" strike="noStrike" kern="0" cap="none" spc="0" normalizeH="0" baseline="0" noProof="0">
                <a:ln>
                  <a:noFill/>
                </a:ln>
                <a:solidFill>
                  <a:srgbClr val="0070C0"/>
                </a:solidFill>
                <a:effectLst/>
                <a:uLnTx/>
                <a:uFillTx/>
                <a:latin typeface="+mn-lt"/>
                <a:ea typeface="宋体" panose="02010600030101010101" pitchFamily="2" charset="-122"/>
                <a:cs typeface="+mn-cs"/>
              </a:rPr>
              <a:t>元素遍历算法</a:t>
            </a:r>
            <a:endParaRPr kumimoji="0" lang="en-US" altLang="zh-CN" sz="2800" b="1" i="0" u="none" strike="noStrike" kern="0" cap="none" spc="0" normalizeH="0" baseline="0" noProof="0">
              <a:ln>
                <a:noFill/>
              </a:ln>
              <a:solidFill>
                <a:srgbClr val="0070C0"/>
              </a:solidFill>
              <a:effectLst/>
              <a:uLnTx/>
              <a:uFillTx/>
              <a:latin typeface="+mn-lt"/>
              <a:ea typeface="宋体" panose="02010600030101010101" pitchFamily="2" charset="-122"/>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标题 1"/>
          <p:cNvSpPr>
            <a:spLocks noGrp="1"/>
          </p:cNvSpPr>
          <p:nvPr>
            <p:ph type="title"/>
          </p:nvPr>
        </p:nvSpPr>
        <p:spPr/>
        <p:txBody>
          <a:bodyPr vert="horz" wrap="square" lIns="91440" tIns="45720" rIns="91440" bIns="45720" anchor="ctr" anchorCtr="0"/>
          <a:lstStyle/>
          <a:p>
            <a:pPr>
              <a:buNone/>
            </a:pPr>
            <a:r>
              <a:rPr lang="zh-CN" altLang="en-US" b="1" dirty="0"/>
              <a:t>算法与容器之间的关系</a:t>
            </a:r>
            <a:endParaRPr lang="zh-CN" altLang="en-US" b="1" dirty="0"/>
          </a:p>
        </p:txBody>
      </p:sp>
      <p:sp>
        <p:nvSpPr>
          <p:cNvPr id="3" name="内容占位符 2"/>
          <p:cNvSpPr>
            <a:spLocks noGrp="1"/>
          </p:cNvSpPr>
          <p:nvPr>
            <p:ph idx="1"/>
          </p:nvPr>
        </p:nvSpPr>
        <p:spPr>
          <a:xfrm>
            <a:off x="395288" y="2060575"/>
            <a:ext cx="8220075" cy="3917950"/>
          </a:xfrm>
        </p:spPr>
        <p:txBody>
          <a:bodyPr vert="horz" wrap="square" lIns="91440" tIns="45720" rIns="91440" bIns="45720" numCol="1" anchor="t" anchorCtr="0" compatLnSpc="1">
            <a:normAutofit lnSpcReduction="10000"/>
          </a:bodyPr>
          <a:lstStyle/>
          <a:p>
            <a:pPr marL="342900" marR="0" lvl="0" indent="-342900" algn="just" defTabSz="914400" rtl="0" eaLnBrk="0" fontAlgn="base" latinLnBrk="0" hangingPunct="0">
              <a:lnSpc>
                <a:spcPct val="110000"/>
              </a:lnSpc>
              <a:spcBef>
                <a:spcPct val="20000"/>
              </a:spcBef>
              <a:spcAft>
                <a:spcPct val="0"/>
              </a:spcAft>
              <a:buClr>
                <a:schemeClr val="tx1"/>
              </a:buClr>
              <a:buSzPct val="70000"/>
              <a:buFont typeface="Wingdings" panose="05000000000000000000" pitchFamily="2" charset="2"/>
              <a:buChar char="ü"/>
              <a:defRPr/>
            </a:pPr>
            <a:r>
              <a:rPr kumimoji="0" lang="zh-CN" altLang="en-US" sz="2800" b="1" i="0" u="none" strike="noStrike" kern="0" cap="none" spc="0" normalizeH="0" baseline="0" noProof="0" dirty="0">
                <a:ln>
                  <a:noFill/>
                </a:ln>
                <a:solidFill>
                  <a:schemeClr val="tx2"/>
                </a:solidFill>
                <a:effectLst/>
                <a:uLnTx/>
                <a:uFillTx/>
                <a:latin typeface="+mn-lt"/>
                <a:ea typeface="+mn-ea"/>
                <a:cs typeface="+mn-cs"/>
              </a:rPr>
              <a:t>在</a:t>
            </a:r>
            <a:r>
              <a:rPr kumimoji="0" lang="en-US" altLang="zh-CN" sz="2800" b="1" i="0" u="none" strike="noStrike" kern="0" cap="none" spc="0" normalizeH="0" baseline="0" noProof="0" dirty="0">
                <a:ln>
                  <a:noFill/>
                </a:ln>
                <a:solidFill>
                  <a:schemeClr val="tx2"/>
                </a:solidFill>
                <a:effectLst/>
                <a:uLnTx/>
                <a:uFillTx/>
                <a:latin typeface="+mn-lt"/>
                <a:ea typeface="+mn-ea"/>
                <a:cs typeface="+mn-cs"/>
              </a:rPr>
              <a:t>STL</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中，不是把容器传给算法，而是</a:t>
            </a:r>
            <a:r>
              <a:rPr kumimoji="0" lang="zh-CN" altLang="en-US" sz="2800" b="1" i="0" u="none" strike="noStrike" kern="0" cap="none" spc="0" normalizeH="0" baseline="0" noProof="0" dirty="0">
                <a:ln>
                  <a:noFill/>
                </a:ln>
                <a:solidFill>
                  <a:srgbClr val="0000FF"/>
                </a:solidFill>
                <a:effectLst/>
                <a:uLnTx/>
                <a:uFillTx/>
                <a:latin typeface="+mn-lt"/>
                <a:ea typeface="+mn-ea"/>
                <a:cs typeface="+mn-cs"/>
              </a:rPr>
              <a:t>把</a:t>
            </a:r>
            <a:r>
              <a:rPr kumimoji="0" lang="zh-CN" altLang="en-US" sz="2800" b="1" i="0" u="none" strike="noStrike" kern="0" cap="none" spc="0" normalizeH="0" baseline="0" noProof="0">
                <a:ln>
                  <a:noFill/>
                </a:ln>
                <a:solidFill>
                  <a:srgbClr val="0000FF"/>
                </a:solidFill>
                <a:effectLst/>
                <a:uLnTx/>
                <a:uFillTx/>
                <a:latin typeface="+mn-lt"/>
                <a:ea typeface="+mn-ea"/>
                <a:cs typeface="+mn-cs"/>
              </a:rPr>
              <a:t>容器的迭代</a:t>
            </a:r>
            <a:r>
              <a:rPr kumimoji="0" lang="zh-CN" altLang="en-US" sz="2800" b="1" i="0" u="none" strike="noStrike" kern="0" cap="none" spc="0" normalizeH="0" baseline="0" noProof="0" dirty="0">
                <a:ln>
                  <a:noFill/>
                </a:ln>
                <a:solidFill>
                  <a:srgbClr val="0000FF"/>
                </a:solidFill>
                <a:effectLst/>
                <a:uLnTx/>
                <a:uFillTx/>
                <a:latin typeface="+mn-lt"/>
                <a:ea typeface="+mn-ea"/>
                <a:cs typeface="+mn-cs"/>
              </a:rPr>
              <a:t>器传给它们</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，在算法中通过迭代器来访问和遍历容器中的</a:t>
            </a:r>
            <a:r>
              <a:rPr kumimoji="0" lang="zh-CN" altLang="en-US" sz="2800" b="1" i="0" u="none" strike="noStrike" kern="0" cap="none" spc="0" normalizeH="0" baseline="0" noProof="0">
                <a:ln>
                  <a:noFill/>
                </a:ln>
                <a:solidFill>
                  <a:schemeClr val="tx2"/>
                </a:solidFill>
                <a:effectLst/>
                <a:uLnTx/>
                <a:uFillTx/>
                <a:latin typeface="+mn-lt"/>
                <a:ea typeface="+mn-ea"/>
                <a:cs typeface="+mn-cs"/>
              </a:rPr>
              <a:t>元素。</a:t>
            </a:r>
            <a:endParaRPr kumimoji="0" lang="en-US" altLang="zh-CN" sz="2800" b="1" i="0" u="none" strike="noStrike" kern="0" cap="none" spc="0" normalizeH="0" baseline="0" noProof="0">
              <a:ln>
                <a:noFill/>
              </a:ln>
              <a:solidFill>
                <a:schemeClr val="tx2"/>
              </a:solidFill>
              <a:effectLst/>
              <a:uLnTx/>
              <a:uFillTx/>
              <a:latin typeface="+mn-lt"/>
              <a:ea typeface="+mn-ea"/>
              <a:cs typeface="+mn-cs"/>
            </a:endParaRPr>
          </a:p>
          <a:p>
            <a:pPr marL="342900" marR="0" lvl="0" indent="-342900" algn="just" defTabSz="914400" rtl="0" eaLnBrk="0" fontAlgn="base" latinLnBrk="0" hangingPunct="0">
              <a:lnSpc>
                <a:spcPct val="110000"/>
              </a:lnSpc>
              <a:spcBef>
                <a:spcPct val="20000"/>
              </a:spcBef>
              <a:spcAft>
                <a:spcPct val="0"/>
              </a:spcAft>
              <a:buClr>
                <a:schemeClr val="tx1"/>
              </a:buClr>
              <a:buSzPct val="70000"/>
              <a:buFont typeface="Wingdings" panose="05000000000000000000" pitchFamily="2" charset="2"/>
              <a:buChar char="ü"/>
              <a:defRPr/>
            </a:pPr>
            <a:endParaRPr kumimoji="0" lang="en-US" altLang="zh-CN" sz="1000" b="1" i="0" u="none" strike="noStrike" kern="0" cap="none" spc="0" normalizeH="0" baseline="0" noProof="0" dirty="0">
              <a:ln>
                <a:noFill/>
              </a:ln>
              <a:solidFill>
                <a:schemeClr val="tx2"/>
              </a:solidFill>
              <a:effectLst/>
              <a:uLnTx/>
              <a:uFillTx/>
              <a:latin typeface="+mn-lt"/>
              <a:ea typeface="+mn-ea"/>
              <a:cs typeface="+mn-cs"/>
            </a:endParaRPr>
          </a:p>
          <a:p>
            <a:pPr marL="342900" marR="0" lvl="0" indent="-342900" algn="just" defTabSz="914400" rtl="0" eaLnBrk="1" fontAlgn="base" latinLnBrk="0" hangingPunct="1">
              <a:lnSpc>
                <a:spcPct val="120000"/>
              </a:lnSpc>
              <a:spcBef>
                <a:spcPct val="20000"/>
              </a:spcBef>
              <a:spcAft>
                <a:spcPct val="0"/>
              </a:spcAft>
              <a:buClr>
                <a:schemeClr val="tx1"/>
              </a:buClr>
              <a:buSzPct val="70000"/>
              <a:buFont typeface="Wingdings" panose="05000000000000000000" pitchFamily="2" charset="2"/>
              <a:buChar char="ü"/>
              <a:defRPr/>
            </a:pPr>
            <a:r>
              <a:rPr kumimoji="0" lang="zh-CN" altLang="en-US" sz="2800" b="1" i="0" u="none" strike="noStrike" kern="0" cap="none" spc="0" normalizeH="0" baseline="0" noProof="0">
                <a:ln>
                  <a:noFill/>
                </a:ln>
                <a:solidFill>
                  <a:schemeClr val="tx2"/>
                </a:solidFill>
                <a:effectLst/>
                <a:uLnTx/>
                <a:uFillTx/>
                <a:latin typeface="+mn-lt"/>
                <a:ea typeface="+mn-ea"/>
                <a:cs typeface="+mn-cs"/>
              </a:rPr>
              <a:t>不同算法</a:t>
            </a:r>
            <a:r>
              <a:rPr kumimoji="0" lang="zh-CN" altLang="en-US" sz="2800" b="1" i="0" u="none" strike="noStrike" kern="0" cap="none" spc="0" normalizeH="0" baseline="0" noProof="0" dirty="0">
                <a:ln>
                  <a:noFill/>
                </a:ln>
                <a:solidFill>
                  <a:schemeClr val="tx2"/>
                </a:solidFill>
                <a:effectLst/>
                <a:uLnTx/>
                <a:uFillTx/>
                <a:latin typeface="+mn-lt"/>
                <a:ea typeface="+mn-ea"/>
                <a:cs typeface="+mn-cs"/>
              </a:rPr>
              <a:t>所要求的迭代器种类会有所不同。例如：</a:t>
            </a:r>
            <a:endParaRPr kumimoji="0" lang="en-US" altLang="zh-CN" sz="2800" b="1" i="0" u="none" strike="noStrike" kern="0" cap="none" spc="0" normalizeH="0" baseline="0" noProof="0" dirty="0">
              <a:ln>
                <a:noFill/>
              </a:ln>
              <a:solidFill>
                <a:schemeClr val="tx2"/>
              </a:solidFill>
              <a:effectLst/>
              <a:uLnTx/>
              <a:uFillTx/>
              <a:latin typeface="+mn-lt"/>
              <a:ea typeface="+mn-ea"/>
              <a:cs typeface="+mn-cs"/>
            </a:endParaRPr>
          </a:p>
          <a:p>
            <a:pPr marL="742950" marR="0" lvl="1" indent="-285750" algn="just"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en-US" altLang="zh-CN" sz="2400" b="1" i="0" u="none" strike="noStrike" kern="0" cap="none" spc="0" normalizeH="0" baseline="0" noProof="0" dirty="0">
                <a:ln>
                  <a:noFill/>
                </a:ln>
                <a:solidFill>
                  <a:srgbClr val="0070C0"/>
                </a:solidFill>
                <a:effectLst/>
                <a:uLnTx/>
                <a:uFillTx/>
                <a:latin typeface="+mn-lt"/>
                <a:ea typeface="+mn-ea"/>
              </a:rPr>
              <a:t>void </a:t>
            </a:r>
            <a:r>
              <a:rPr kumimoji="0" lang="en-US" altLang="zh-CN" sz="2400" b="1" i="0" u="none" strike="noStrike" kern="0" cap="none" spc="0" normalizeH="0" baseline="0" noProof="0">
                <a:ln>
                  <a:noFill/>
                </a:ln>
                <a:solidFill>
                  <a:srgbClr val="0070C0"/>
                </a:solidFill>
                <a:effectLst/>
                <a:uLnTx/>
                <a:uFillTx/>
                <a:latin typeface="+mn-lt"/>
                <a:ea typeface="+mn-ea"/>
              </a:rPr>
              <a:t>replace(</a:t>
            </a:r>
            <a:r>
              <a:rPr kumimoji="0" lang="en-US" altLang="zh-CN" sz="2400" b="1" i="0" u="none" strike="noStrike" kern="0" cap="none" spc="0" normalizeH="0" baseline="0" noProof="0">
                <a:ln>
                  <a:noFill/>
                </a:ln>
                <a:solidFill>
                  <a:srgbClr val="FFC000"/>
                </a:solidFill>
                <a:effectLst/>
                <a:uLnTx/>
                <a:uFillTx/>
                <a:latin typeface="+mn-lt"/>
                <a:ea typeface="+mn-ea"/>
              </a:rPr>
              <a:t>FwdIt</a:t>
            </a:r>
            <a:r>
              <a:rPr kumimoji="0" lang="en-US" altLang="zh-CN" sz="2400" b="1" i="0" u="none" strike="noStrike" kern="0" cap="none" spc="0" normalizeH="0" baseline="0" noProof="0" dirty="0">
                <a:ln>
                  <a:noFill/>
                </a:ln>
                <a:solidFill>
                  <a:srgbClr val="FFC000"/>
                </a:solidFill>
                <a:effectLst/>
                <a:uLnTx/>
                <a:uFillTx/>
                <a:latin typeface="+mn-lt"/>
                <a:ea typeface="+mn-ea"/>
              </a:rPr>
              <a:t> </a:t>
            </a:r>
            <a:r>
              <a:rPr kumimoji="0" lang="en-US" altLang="zh-CN" sz="2400" b="1" i="0" u="none" strike="noStrike" kern="0" cap="none" spc="0" normalizeH="0" baseline="0" noProof="0">
                <a:ln>
                  <a:noFill/>
                </a:ln>
                <a:solidFill>
                  <a:srgbClr val="0070C0"/>
                </a:solidFill>
                <a:effectLst/>
                <a:uLnTx/>
                <a:uFillTx/>
                <a:latin typeface="+mn-lt"/>
                <a:ea typeface="+mn-ea"/>
              </a:rPr>
              <a:t>first, </a:t>
            </a:r>
            <a:r>
              <a:rPr kumimoji="0" lang="en-US" altLang="zh-CN" sz="2400" b="1" i="0" u="none" strike="noStrike" kern="0" cap="none" spc="0" normalizeH="0" baseline="0" noProof="0">
                <a:ln>
                  <a:noFill/>
                </a:ln>
                <a:solidFill>
                  <a:srgbClr val="FFC000"/>
                </a:solidFill>
                <a:effectLst/>
                <a:uLnTx/>
                <a:uFillTx/>
                <a:latin typeface="+mn-lt"/>
                <a:ea typeface="+mn-ea"/>
              </a:rPr>
              <a:t>FwdIt </a:t>
            </a:r>
            <a:r>
              <a:rPr kumimoji="0" lang="en-US" altLang="zh-CN" sz="2400" b="1" i="0" u="none" strike="noStrike" kern="0" cap="none" spc="0" normalizeH="0" baseline="0" noProof="0">
                <a:ln>
                  <a:noFill/>
                </a:ln>
                <a:solidFill>
                  <a:srgbClr val="0070C0"/>
                </a:solidFill>
                <a:effectLst/>
                <a:uLnTx/>
                <a:uFillTx/>
                <a:latin typeface="+mn-lt"/>
                <a:ea typeface="+mn-ea"/>
              </a:rPr>
              <a:t>last, </a:t>
            </a:r>
            <a:r>
              <a:rPr kumimoji="0" lang="en-US" altLang="zh-CN" sz="2400" b="1" i="0" u="none" strike="noStrike" kern="0" cap="none" spc="0" normalizeH="0" baseline="0" noProof="0" dirty="0" err="1">
                <a:ln>
                  <a:noFill/>
                </a:ln>
                <a:solidFill>
                  <a:srgbClr val="0070C0"/>
                </a:solidFill>
                <a:effectLst/>
                <a:uLnTx/>
                <a:uFillTx/>
                <a:latin typeface="+mn-lt"/>
                <a:ea typeface="+mn-ea"/>
              </a:rPr>
              <a:t>const</a:t>
            </a:r>
            <a:r>
              <a:rPr kumimoji="0" lang="en-US" altLang="zh-CN" sz="2400" b="1" i="0" u="none" strike="noStrike" kern="0" cap="none" spc="0" normalizeH="0" baseline="0" noProof="0" dirty="0">
                <a:ln>
                  <a:noFill/>
                </a:ln>
                <a:solidFill>
                  <a:srgbClr val="0070C0"/>
                </a:solidFill>
                <a:effectLst/>
                <a:uLnTx/>
                <a:uFillTx/>
                <a:latin typeface="+mn-lt"/>
                <a:ea typeface="+mn-ea"/>
              </a:rPr>
              <a:t> T&amp; </a:t>
            </a:r>
            <a:r>
              <a:rPr kumimoji="0" lang="en-US" altLang="zh-CN" sz="2400" b="1" i="0" u="none" strike="noStrike" kern="0" cap="none" spc="0" normalizeH="0" baseline="0" noProof="0" dirty="0" err="1">
                <a:ln>
                  <a:noFill/>
                </a:ln>
                <a:solidFill>
                  <a:srgbClr val="0070C0"/>
                </a:solidFill>
                <a:effectLst/>
                <a:uLnTx/>
                <a:uFillTx/>
                <a:latin typeface="+mn-lt"/>
                <a:ea typeface="+mn-ea"/>
              </a:rPr>
              <a:t>val</a:t>
            </a:r>
            <a:r>
              <a:rPr kumimoji="0" lang="en-US" altLang="zh-CN" sz="2400" b="1" i="0" u="none" strike="noStrike" kern="0" cap="none" spc="0" normalizeH="0" baseline="0" noProof="0">
                <a:ln>
                  <a:noFill/>
                </a:ln>
                <a:solidFill>
                  <a:srgbClr val="0070C0"/>
                </a:solidFill>
                <a:effectLst/>
                <a:uLnTx/>
                <a:uFillTx/>
                <a:latin typeface="+mn-lt"/>
                <a:ea typeface="+mn-ea"/>
              </a:rPr>
              <a:t>, </a:t>
            </a:r>
            <a:endParaRPr kumimoji="0" lang="en-US" altLang="zh-CN" sz="2400" b="1" i="0" u="none" strike="noStrike" kern="0" cap="none" spc="0" normalizeH="0" baseline="0" noProof="0">
              <a:ln>
                <a:noFill/>
              </a:ln>
              <a:solidFill>
                <a:srgbClr val="0070C0"/>
              </a:solidFill>
              <a:effectLst/>
              <a:uLnTx/>
              <a:uFillTx/>
              <a:latin typeface="+mn-lt"/>
              <a:ea typeface="+mn-ea"/>
            </a:endParaRPr>
          </a:p>
          <a:p>
            <a:pPr marL="457200" marR="0" lvl="1" indent="0" algn="just"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400" b="1" i="0" u="none" strike="noStrike" kern="0" cap="none" spc="0" normalizeH="0" baseline="0" noProof="0">
                <a:ln>
                  <a:noFill/>
                </a:ln>
                <a:solidFill>
                  <a:srgbClr val="0070C0"/>
                </a:solidFill>
                <a:effectLst/>
                <a:uLnTx/>
                <a:uFillTx/>
                <a:latin typeface="+mn-lt"/>
                <a:ea typeface="+mn-ea"/>
              </a:rPr>
              <a:t>                                                           const </a:t>
            </a:r>
            <a:r>
              <a:rPr kumimoji="0" lang="en-US" altLang="zh-CN" sz="2400" b="1" i="0" u="none" strike="noStrike" kern="0" cap="none" spc="0" normalizeH="0" baseline="0" noProof="0" dirty="0">
                <a:ln>
                  <a:noFill/>
                </a:ln>
                <a:solidFill>
                  <a:srgbClr val="0070C0"/>
                </a:solidFill>
                <a:effectLst/>
                <a:uLnTx/>
                <a:uFillTx/>
                <a:latin typeface="+mn-lt"/>
                <a:ea typeface="+mn-ea"/>
              </a:rPr>
              <a:t>T&amp; </a:t>
            </a:r>
            <a:r>
              <a:rPr kumimoji="0" lang="en-US" altLang="zh-CN" sz="2400" b="1" i="0" u="none" strike="noStrike" kern="0" cap="none" spc="0" normalizeH="0" baseline="0" noProof="0" dirty="0" err="1">
                <a:ln>
                  <a:noFill/>
                </a:ln>
                <a:solidFill>
                  <a:srgbClr val="0070C0"/>
                </a:solidFill>
                <a:effectLst/>
                <a:uLnTx/>
                <a:uFillTx/>
                <a:latin typeface="+mn-lt"/>
                <a:ea typeface="+mn-ea"/>
              </a:rPr>
              <a:t>v_new</a:t>
            </a:r>
            <a:r>
              <a:rPr kumimoji="0" lang="en-US" altLang="zh-CN" sz="2400" b="1" i="0" u="none" strike="noStrike" kern="0" cap="none" spc="0" normalizeH="0" baseline="0" noProof="0" dirty="0">
                <a:ln>
                  <a:noFill/>
                </a:ln>
                <a:solidFill>
                  <a:srgbClr val="0070C0"/>
                </a:solidFill>
                <a:effectLst/>
                <a:uLnTx/>
                <a:uFillTx/>
                <a:latin typeface="+mn-lt"/>
                <a:ea typeface="+mn-ea"/>
              </a:rPr>
              <a:t>);</a:t>
            </a:r>
            <a:endParaRPr kumimoji="0" lang="en-US" altLang="zh-CN" sz="2400" b="1" i="0" u="none" strike="noStrike" kern="0" cap="none" spc="0" normalizeH="0" baseline="0" noProof="0" dirty="0">
              <a:ln>
                <a:noFill/>
              </a:ln>
              <a:solidFill>
                <a:srgbClr val="0070C0"/>
              </a:solidFill>
              <a:effectLst/>
              <a:uLnTx/>
              <a:uFillTx/>
              <a:latin typeface="+mn-lt"/>
              <a:ea typeface="+mn-ea"/>
            </a:endParaRPr>
          </a:p>
          <a:p>
            <a:pPr marL="742950" marR="0" lvl="1" indent="-285750" algn="just"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Ø"/>
              <a:defRPr/>
            </a:pPr>
            <a:r>
              <a:rPr kumimoji="0" lang="en-US" altLang="zh-CN" sz="2400" b="1" i="0" u="none" strike="noStrike" kern="0" cap="none" spc="0" normalizeH="0" baseline="0" noProof="0">
                <a:ln>
                  <a:noFill/>
                </a:ln>
                <a:solidFill>
                  <a:srgbClr val="FFC000"/>
                </a:solidFill>
                <a:effectLst/>
                <a:uLnTx/>
                <a:uFillTx/>
                <a:latin typeface="+mn-lt"/>
                <a:ea typeface="+mn-ea"/>
              </a:rPr>
              <a:t>OutIt</a:t>
            </a:r>
            <a:r>
              <a:rPr kumimoji="0" lang="en-US" altLang="zh-CN" sz="2400" b="1" i="0" u="none" strike="noStrike" kern="0" cap="none" spc="0" normalizeH="0" baseline="0" noProof="0" dirty="0">
                <a:ln>
                  <a:noFill/>
                </a:ln>
                <a:solidFill>
                  <a:srgbClr val="FFC000"/>
                </a:solidFill>
                <a:effectLst/>
                <a:uLnTx/>
                <a:uFillTx/>
                <a:latin typeface="+mn-lt"/>
                <a:ea typeface="+mn-ea"/>
              </a:rPr>
              <a:t> </a:t>
            </a:r>
            <a:r>
              <a:rPr kumimoji="0" lang="en-US" altLang="zh-CN" sz="2400" b="1" i="0" u="none" strike="noStrike" kern="0" cap="none" spc="0" normalizeH="0" baseline="0" noProof="0">
                <a:ln>
                  <a:noFill/>
                </a:ln>
                <a:solidFill>
                  <a:srgbClr val="0070C0"/>
                </a:solidFill>
                <a:effectLst/>
                <a:uLnTx/>
                <a:uFillTx/>
                <a:latin typeface="+mn-lt"/>
                <a:ea typeface="+mn-ea"/>
              </a:rPr>
              <a:t>copy(</a:t>
            </a:r>
            <a:r>
              <a:rPr kumimoji="0" lang="en-US" altLang="zh-CN" sz="2400" b="1" i="0" u="none" strike="noStrike" kern="0" cap="none" spc="0" normalizeH="0" baseline="0" noProof="0">
                <a:ln>
                  <a:noFill/>
                </a:ln>
                <a:solidFill>
                  <a:srgbClr val="FFC000"/>
                </a:solidFill>
                <a:effectLst/>
                <a:uLnTx/>
                <a:uFillTx/>
                <a:latin typeface="+mn-lt"/>
                <a:ea typeface="+mn-ea"/>
              </a:rPr>
              <a:t>InIt</a:t>
            </a:r>
            <a:r>
              <a:rPr kumimoji="0" lang="en-US" altLang="zh-CN" sz="2400" b="1" i="0" u="none" strike="noStrike" kern="0" cap="none" spc="0" normalizeH="0" baseline="0" noProof="0" dirty="0">
                <a:ln>
                  <a:noFill/>
                </a:ln>
                <a:solidFill>
                  <a:srgbClr val="FFC000"/>
                </a:solidFill>
                <a:effectLst/>
                <a:uLnTx/>
                <a:uFillTx/>
                <a:latin typeface="+mn-lt"/>
                <a:ea typeface="+mn-ea"/>
              </a:rPr>
              <a:t> </a:t>
            </a:r>
            <a:r>
              <a:rPr kumimoji="0" lang="en-US" altLang="zh-CN" sz="2400" b="1" i="0" u="none" strike="noStrike" kern="0" cap="none" spc="0" normalizeH="0" baseline="0" noProof="0">
                <a:ln>
                  <a:noFill/>
                </a:ln>
                <a:solidFill>
                  <a:srgbClr val="0070C0"/>
                </a:solidFill>
                <a:effectLst/>
                <a:uLnTx/>
                <a:uFillTx/>
                <a:latin typeface="+mn-lt"/>
                <a:ea typeface="+mn-ea"/>
              </a:rPr>
              <a:t>src</a:t>
            </a:r>
            <a:r>
              <a:rPr kumimoji="0" lang="en-US" altLang="zh-CN" sz="2400" b="1" i="0" u="none" strike="noStrike" kern="0" cap="none" spc="0" normalizeH="0" baseline="0" noProof="0" dirty="0" err="1">
                <a:ln>
                  <a:noFill/>
                </a:ln>
                <a:solidFill>
                  <a:srgbClr val="0070C0"/>
                </a:solidFill>
                <a:effectLst/>
                <a:uLnTx/>
                <a:uFillTx/>
                <a:latin typeface="+mn-lt"/>
                <a:ea typeface="+mn-ea"/>
              </a:rPr>
              <a:t>_first</a:t>
            </a:r>
            <a:r>
              <a:rPr kumimoji="0" lang="en-US" altLang="zh-CN" sz="2400" b="1" i="0" u="none" strike="noStrike" kern="0" cap="none" spc="0" normalizeH="0" baseline="0" noProof="0">
                <a:ln>
                  <a:noFill/>
                </a:ln>
                <a:solidFill>
                  <a:srgbClr val="0070C0"/>
                </a:solidFill>
                <a:effectLst/>
                <a:uLnTx/>
                <a:uFillTx/>
                <a:latin typeface="+mn-lt"/>
                <a:ea typeface="+mn-ea"/>
              </a:rPr>
              <a:t>, </a:t>
            </a:r>
            <a:r>
              <a:rPr kumimoji="0" lang="en-US" altLang="zh-CN" sz="2400" b="1" i="0" u="none" strike="noStrike" kern="0" cap="none" spc="0" normalizeH="0" baseline="0" noProof="0">
                <a:ln>
                  <a:noFill/>
                </a:ln>
                <a:solidFill>
                  <a:srgbClr val="FFC000"/>
                </a:solidFill>
                <a:effectLst/>
                <a:uLnTx/>
                <a:uFillTx/>
                <a:latin typeface="+mn-lt"/>
                <a:ea typeface="+mn-ea"/>
              </a:rPr>
              <a:t>InIt</a:t>
            </a:r>
            <a:r>
              <a:rPr kumimoji="0" lang="en-US" altLang="zh-CN" sz="2400" b="1" i="0" u="none" strike="noStrike" kern="0" cap="none" spc="0" normalizeH="0" baseline="0" noProof="0" dirty="0">
                <a:ln>
                  <a:noFill/>
                </a:ln>
                <a:solidFill>
                  <a:srgbClr val="FFC000"/>
                </a:solidFill>
                <a:effectLst/>
                <a:uLnTx/>
                <a:uFillTx/>
                <a:latin typeface="+mn-lt"/>
                <a:ea typeface="+mn-ea"/>
              </a:rPr>
              <a:t> </a:t>
            </a:r>
            <a:r>
              <a:rPr kumimoji="0" lang="en-US" altLang="zh-CN" sz="2400" b="1" i="0" u="none" strike="noStrike" kern="0" cap="none" spc="0" normalizeH="0" baseline="0" noProof="0">
                <a:ln>
                  <a:noFill/>
                </a:ln>
                <a:solidFill>
                  <a:srgbClr val="0070C0"/>
                </a:solidFill>
                <a:effectLst/>
                <a:uLnTx/>
                <a:uFillTx/>
                <a:latin typeface="+mn-lt"/>
                <a:ea typeface="+mn-ea"/>
              </a:rPr>
              <a:t>src</a:t>
            </a:r>
            <a:r>
              <a:rPr kumimoji="0" lang="en-US" altLang="zh-CN" sz="2400" b="1" i="0" u="none" strike="noStrike" kern="0" cap="none" spc="0" normalizeH="0" baseline="0" noProof="0" dirty="0" err="1">
                <a:ln>
                  <a:noFill/>
                </a:ln>
                <a:solidFill>
                  <a:srgbClr val="0070C0"/>
                </a:solidFill>
                <a:effectLst/>
                <a:uLnTx/>
                <a:uFillTx/>
                <a:latin typeface="+mn-lt"/>
                <a:ea typeface="+mn-ea"/>
              </a:rPr>
              <a:t>_last</a:t>
            </a:r>
            <a:r>
              <a:rPr kumimoji="0" lang="en-US" altLang="zh-CN" sz="2400" b="1" i="0" u="none" strike="noStrike" kern="0" cap="none" spc="0" normalizeH="0" baseline="0" noProof="0">
                <a:ln>
                  <a:noFill/>
                </a:ln>
                <a:solidFill>
                  <a:srgbClr val="0070C0"/>
                </a:solidFill>
                <a:effectLst/>
                <a:uLnTx/>
                <a:uFillTx/>
                <a:latin typeface="+mn-lt"/>
                <a:ea typeface="+mn-ea"/>
              </a:rPr>
              <a:t>, </a:t>
            </a:r>
            <a:r>
              <a:rPr kumimoji="0" lang="en-US" altLang="zh-CN" sz="2400" b="1" i="0" u="none" strike="noStrike" kern="0" cap="none" spc="0" normalizeH="0" baseline="0" noProof="0">
                <a:ln>
                  <a:noFill/>
                </a:ln>
                <a:solidFill>
                  <a:srgbClr val="FFC000"/>
                </a:solidFill>
                <a:effectLst/>
                <a:uLnTx/>
                <a:uFillTx/>
                <a:latin typeface="+mn-lt"/>
                <a:ea typeface="+mn-ea"/>
              </a:rPr>
              <a:t>OutIt</a:t>
            </a:r>
            <a:r>
              <a:rPr kumimoji="0" lang="en-US" altLang="zh-CN" sz="2400" b="1" i="0" u="none" strike="noStrike" kern="0" cap="none" spc="0" normalizeH="0" baseline="0" noProof="0" dirty="0">
                <a:ln>
                  <a:noFill/>
                </a:ln>
                <a:solidFill>
                  <a:srgbClr val="FFC000"/>
                </a:solidFill>
                <a:effectLst/>
                <a:uLnTx/>
                <a:uFillTx/>
                <a:latin typeface="+mn-lt"/>
                <a:ea typeface="+mn-ea"/>
              </a:rPr>
              <a:t> </a:t>
            </a:r>
            <a:r>
              <a:rPr kumimoji="0" lang="en-US" altLang="zh-CN" sz="2400" b="1" i="0" u="none" strike="noStrike" kern="0" cap="none" spc="0" normalizeH="0" baseline="0" noProof="0">
                <a:ln>
                  <a:noFill/>
                </a:ln>
                <a:solidFill>
                  <a:srgbClr val="0070C0"/>
                </a:solidFill>
                <a:effectLst/>
                <a:uLnTx/>
                <a:uFillTx/>
                <a:latin typeface="+mn-lt"/>
                <a:ea typeface="+mn-ea"/>
              </a:rPr>
              <a:t>dst</a:t>
            </a:r>
            <a:r>
              <a:rPr kumimoji="0" lang="en-US" altLang="zh-CN" sz="2400" b="1" i="0" u="none" strike="noStrike" kern="0" cap="none" spc="0" normalizeH="0" baseline="0" noProof="0" dirty="0" err="1">
                <a:ln>
                  <a:noFill/>
                </a:ln>
                <a:solidFill>
                  <a:srgbClr val="0070C0"/>
                </a:solidFill>
                <a:effectLst/>
                <a:uLnTx/>
                <a:uFillTx/>
                <a:latin typeface="+mn-lt"/>
                <a:ea typeface="+mn-ea"/>
              </a:rPr>
              <a:t>_first</a:t>
            </a:r>
            <a:r>
              <a:rPr kumimoji="0" lang="en-US" altLang="zh-CN" sz="2400" b="1" i="0" u="none" strike="noStrike" kern="0" cap="none" spc="0" normalizeH="0" baseline="0" noProof="0" dirty="0">
                <a:ln>
                  <a:noFill/>
                </a:ln>
                <a:solidFill>
                  <a:srgbClr val="0070C0"/>
                </a:solidFill>
                <a:effectLst/>
                <a:uLnTx/>
                <a:uFillTx/>
                <a:latin typeface="+mn-lt"/>
                <a:ea typeface="+mn-ea"/>
              </a:rPr>
              <a:t>);</a:t>
            </a:r>
            <a:endParaRPr kumimoji="0" lang="zh-CN" altLang="en-US" sz="2400" b="1" i="0" u="none" strike="noStrike" kern="0" cap="none" spc="0" normalizeH="0" baseline="0" noProof="0" dirty="0">
              <a:ln>
                <a:noFill/>
              </a:ln>
              <a:solidFill>
                <a:srgbClr val="0070C0"/>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zh-CN" altLang="en-US" sz="3000" b="1" i="0" u="none" strike="noStrike" kern="0" cap="none" spc="0" normalizeH="0" baseline="0" noProof="0" dirty="0">
              <a:ln>
                <a:noFill/>
              </a:ln>
              <a:solidFill>
                <a:schemeClr val="tx2"/>
              </a:solidFill>
              <a:effectLst/>
              <a:uLnTx/>
              <a:uFillTx/>
              <a:latin typeface="+mn-lt"/>
              <a:ea typeface="+mn-ea"/>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p:cNvSpPr>
          <p:nvPr>
            <p:ph type="title"/>
          </p:nvPr>
        </p:nvSpPr>
        <p:spPr>
          <a:xfrm>
            <a:off x="1525588" y="357188"/>
            <a:ext cx="5832475" cy="1139825"/>
          </a:xfrm>
        </p:spPr>
        <p:txBody>
          <a:bodyPr vert="horz" wrap="square" lIns="91440" tIns="45720" rIns="91440" bIns="45720" anchor="ctr" anchorCtr="0"/>
          <a:lstStyle/>
          <a:p>
            <a:r>
              <a:rPr lang="en-US" altLang="zh-CN" b="1" dirty="0"/>
              <a:t>8.1 </a:t>
            </a:r>
            <a:r>
              <a:rPr lang="zh-CN" altLang="en-US" b="1" dirty="0"/>
              <a:t>类属（泛型）的概念</a:t>
            </a:r>
            <a:endParaRPr lang="zh-CN" altLang="en-US" b="1" dirty="0"/>
          </a:p>
        </p:txBody>
      </p:sp>
      <p:sp>
        <p:nvSpPr>
          <p:cNvPr id="6147" name="Rectangle 3"/>
          <p:cNvSpPr>
            <a:spLocks noGrp="1" noChangeArrowheads="1"/>
          </p:cNvSpPr>
          <p:nvPr>
            <p:ph type="body" idx="1"/>
          </p:nvPr>
        </p:nvSpPr>
        <p:spPr>
          <a:xfrm>
            <a:off x="365125" y="1504032"/>
            <a:ext cx="6408738" cy="4013200"/>
          </a:xfrm>
        </p:spPr>
        <p:txBody>
          <a:bodyPr vert="horz" wrap="square" lIns="91440" tIns="45720" rIns="91440" bIns="45720" numCol="1" anchor="t" anchorCtr="0" compatLnSpc="1"/>
          <a:lstStyle/>
          <a:p>
            <a:pPr marL="363855" marR="0" lvl="0" indent="-363855" algn="l" defTabSz="914400" rtl="0" eaLnBrk="0" fontAlgn="base" latinLnBrk="0" hangingPunct="0">
              <a:lnSpc>
                <a:spcPct val="90000"/>
              </a:lnSpc>
              <a:spcBef>
                <a:spcPct val="20000"/>
              </a:spcBef>
              <a:spcAft>
                <a:spcPts val="600"/>
              </a:spcAft>
              <a:buClr>
                <a:schemeClr val="tx1"/>
              </a:buClr>
              <a:buSzPct val="70000"/>
              <a:buFont typeface="Wingdings" panose="05000000000000000000" pitchFamily="2" charset="2"/>
              <a:buChar char="¢"/>
              <a:defRPr/>
            </a:pPr>
            <a:r>
              <a:rPr kumimoji="0" lang="zh-CN" altLang="en-US" sz="2400" b="1" i="0" u="none" strike="noStrike" kern="0" cap="none" spc="0" normalizeH="0" baseline="0" noProof="0" dirty="0">
                <a:ln>
                  <a:noFill/>
                </a:ln>
                <a:solidFill>
                  <a:schemeClr val="tx2"/>
                </a:solidFill>
                <a:effectLst/>
                <a:uLnTx/>
                <a:uFillTx/>
              </a:rPr>
              <a:t>复习：</a:t>
            </a:r>
            <a:r>
              <a:rPr kumimoji="0" lang="en-US" altLang="zh-CN" sz="2400" b="1" i="0" u="none" strike="noStrike" kern="0" cap="none" spc="0" normalizeH="0" baseline="0" noProof="0" dirty="0">
                <a:ln>
                  <a:noFill/>
                </a:ln>
                <a:solidFill>
                  <a:schemeClr val="tx2"/>
                </a:solidFill>
                <a:effectLst/>
                <a:uLnTx/>
                <a:uFillTx/>
              </a:rPr>
              <a:t>C++</a:t>
            </a:r>
            <a:r>
              <a:rPr kumimoji="0" lang="zh-CN" altLang="en-US" sz="2400" b="1" i="0" u="none" strike="noStrike" kern="0" cap="none" spc="0" normalizeH="0" baseline="0" noProof="0" dirty="0">
                <a:ln>
                  <a:noFill/>
                </a:ln>
                <a:solidFill>
                  <a:schemeClr val="tx2"/>
                </a:solidFill>
                <a:effectLst/>
                <a:uLnTx/>
                <a:uFillTx/>
              </a:rPr>
              <a:t>中的多态性</a:t>
            </a:r>
            <a:endParaRPr kumimoji="0" lang="zh-CN" altLang="zh-CN" sz="2400" b="1" i="0" u="none" strike="noStrike" kern="0" cap="none" spc="0" normalizeH="0" baseline="0" noProof="0" dirty="0">
              <a:ln>
                <a:noFill/>
              </a:ln>
              <a:solidFill>
                <a:schemeClr val="tx2"/>
              </a:solidFill>
              <a:effectLst/>
              <a:uLnTx/>
              <a:uFillTx/>
            </a:endParaRPr>
          </a:p>
          <a:p>
            <a:pPr marL="828675" marR="0" lvl="1" indent="-285750"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chemeClr val="tx2"/>
                </a:solidFill>
                <a:effectLst/>
                <a:uLnTx/>
                <a:uFillTx/>
                <a:latin typeface="+mn-ea"/>
              </a:rPr>
              <a:t>一名多用：</a:t>
            </a:r>
            <a:endParaRPr kumimoji="0" lang="en-US" altLang="zh-CN" sz="2400" b="1" i="0" u="none" strike="noStrike" kern="0" cap="none" spc="0" normalizeH="0" baseline="0" noProof="0" dirty="0">
              <a:ln>
                <a:noFill/>
              </a:ln>
              <a:solidFill>
                <a:schemeClr val="tx2"/>
              </a:solidFill>
              <a:effectLst/>
              <a:uLnTx/>
              <a:uFillTx/>
              <a:latin typeface="+mn-ea"/>
            </a:endParaRPr>
          </a:p>
          <a:p>
            <a:pPr marL="128587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ea"/>
                <a:ea typeface="+mn-ea"/>
                <a:cs typeface="Times New Roman" panose="02020603050405020304" pitchFamily="18" charset="0"/>
              </a:rPr>
              <a:t>函数重载（操作符重载）</a:t>
            </a:r>
            <a:endParaRPr kumimoji="0" lang="en-US" altLang="zh-CN" sz="2000" b="1" i="0" u="none" strike="noStrike" kern="0" cap="none" spc="0" normalizeH="0" baseline="0" noProof="0" dirty="0">
              <a:ln>
                <a:noFill/>
              </a:ln>
              <a:solidFill>
                <a:schemeClr val="tx2"/>
              </a:solidFill>
              <a:effectLst/>
              <a:uLnTx/>
              <a:uFillTx/>
              <a:latin typeface="+mn-ea"/>
              <a:ea typeface="+mn-ea"/>
              <a:cs typeface="Times New Roman" panose="02020603050405020304" pitchFamily="18" charset="0"/>
            </a:endParaRPr>
          </a:p>
          <a:p>
            <a:pPr marL="128587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endParaRPr kumimoji="0" lang="zh-CN" altLang="zh-CN" sz="1000" b="1" i="0" u="none" strike="noStrike" kern="0" cap="none" spc="0" normalizeH="0" baseline="0" noProof="0" dirty="0">
              <a:ln>
                <a:noFill/>
              </a:ln>
              <a:solidFill>
                <a:schemeClr val="tx2"/>
              </a:solidFill>
              <a:effectLst/>
              <a:uLnTx/>
              <a:uFillTx/>
              <a:latin typeface="+mn-ea"/>
              <a:ea typeface="+mn-ea"/>
            </a:endParaRPr>
          </a:p>
          <a:p>
            <a:pPr marL="828675" marR="0" lvl="1" indent="-285750"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l"/>
              <a:defRPr/>
            </a:pPr>
            <a:r>
              <a:rPr kumimoji="0" lang="zh-CN" altLang="en-US" sz="2400" b="1" i="0" u="sng" strike="noStrike" kern="0" cap="none" spc="0" normalizeH="0" baseline="0" noProof="0" dirty="0">
                <a:ln>
                  <a:noFill/>
                </a:ln>
                <a:solidFill>
                  <a:srgbClr val="FF0000"/>
                </a:solidFill>
                <a:effectLst/>
                <a:uLnTx/>
                <a:uFillTx/>
                <a:latin typeface="+mn-ea"/>
              </a:rPr>
              <a:t>类属</a:t>
            </a:r>
            <a:r>
              <a:rPr kumimoji="0" lang="zh-CN" altLang="en-US" sz="2400" b="1" i="0" u="none" strike="noStrike" kern="0" cap="none" spc="0" normalizeH="0" baseline="0" noProof="0" dirty="0">
                <a:ln>
                  <a:noFill/>
                </a:ln>
                <a:solidFill>
                  <a:srgbClr val="FF0000"/>
                </a:solidFill>
                <a:effectLst/>
                <a:uLnTx/>
                <a:uFillTx/>
                <a:latin typeface="+mn-ea"/>
              </a:rPr>
              <a:t>性</a:t>
            </a:r>
            <a:r>
              <a:rPr kumimoji="0" lang="zh-CN" altLang="en-US" sz="2400" b="1" i="0" u="none" strike="noStrike" kern="0" cap="none" spc="0" normalizeH="0" baseline="0" noProof="0" dirty="0">
                <a:ln>
                  <a:noFill/>
                </a:ln>
                <a:solidFill>
                  <a:schemeClr val="tx2"/>
                </a:solidFill>
                <a:effectLst/>
                <a:uLnTx/>
                <a:uFillTx/>
                <a:latin typeface="+mn-ea"/>
              </a:rPr>
              <a:t>：</a:t>
            </a:r>
            <a:endParaRPr kumimoji="0" lang="en-US" altLang="zh-CN" sz="2400" b="1" i="0" u="none" strike="noStrike" kern="0" cap="none" spc="0" normalizeH="0" baseline="0" noProof="0" dirty="0">
              <a:ln>
                <a:noFill/>
              </a:ln>
              <a:solidFill>
                <a:schemeClr val="tx2"/>
              </a:solidFill>
              <a:effectLst/>
              <a:uLnTx/>
              <a:uFillTx/>
              <a:latin typeface="+mn-ea"/>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rgbClr val="0070C0"/>
                </a:solidFill>
                <a:effectLst/>
                <a:uLnTx/>
                <a:uFillTx/>
                <a:latin typeface="+mn-ea"/>
                <a:ea typeface="+mn-ea"/>
              </a:rPr>
              <a:t>类属函数</a:t>
            </a:r>
            <a:r>
              <a:rPr kumimoji="0" lang="zh-CN" altLang="en-US" sz="2000" b="1" i="0" u="none" strike="noStrike" kern="0" cap="none" spc="0" normalizeH="0" baseline="0" noProof="0" dirty="0">
                <a:ln>
                  <a:noFill/>
                </a:ln>
                <a:solidFill>
                  <a:schemeClr val="tx2"/>
                </a:solidFill>
                <a:effectLst/>
                <a:uLnTx/>
                <a:uFillTx/>
                <a:latin typeface="+mn-ea"/>
                <a:ea typeface="+mn-ea"/>
              </a:rPr>
              <a:t>：宏定义、指针实现、</a:t>
            </a:r>
            <a:r>
              <a:rPr kumimoji="0" lang="zh-CN" altLang="en-US" sz="20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rPr>
              <a:t>函数模板</a:t>
            </a:r>
            <a:endParaRPr kumimoji="0" lang="en-US" altLang="zh-CN" sz="20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rgbClr val="0070C0"/>
                </a:solidFill>
                <a:effectLst/>
                <a:uLnTx/>
                <a:uFillTx/>
                <a:latin typeface="+mn-ea"/>
                <a:ea typeface="+mn-ea"/>
              </a:rPr>
              <a:t>类属类型</a:t>
            </a:r>
            <a:r>
              <a:rPr kumimoji="0" lang="zh-CN" altLang="en-US" sz="2000" b="1" i="0" u="none" strike="noStrike" kern="0" cap="none" spc="0" normalizeH="0" baseline="0" noProof="0" dirty="0">
                <a:ln>
                  <a:noFill/>
                </a:ln>
                <a:solidFill>
                  <a:schemeClr val="tx2"/>
                </a:solidFill>
                <a:effectLst/>
                <a:uLnTx/>
                <a:uFillTx/>
                <a:latin typeface="+mn-ea"/>
                <a:ea typeface="+mn-ea"/>
              </a:rPr>
              <a:t>：联合类型、</a:t>
            </a:r>
            <a:r>
              <a:rPr kumimoji="0" lang="zh-CN" altLang="en-US" sz="20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rPr>
              <a:t>类模板</a:t>
            </a:r>
            <a:endParaRPr kumimoji="0" lang="en-US" altLang="zh-CN" sz="20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endParaRPr kumimoji="0" lang="en-US" altLang="zh-CN" sz="1000" b="1" i="0" u="none" strike="noStrike" kern="0" cap="none" spc="0" normalizeH="0" baseline="0" noProof="0" dirty="0">
              <a:ln>
                <a:noFill/>
              </a:ln>
              <a:solidFill>
                <a:srgbClr val="0070C0"/>
              </a:solidFill>
              <a:effectLst/>
              <a:uLnTx/>
              <a:uFillTx/>
              <a:latin typeface="楷体" panose="02010609060101010101" pitchFamily="49" charset="-122"/>
              <a:ea typeface="楷体" panose="02010609060101010101" pitchFamily="49" charset="-122"/>
            </a:endParaRPr>
          </a:p>
          <a:p>
            <a:pPr marL="828675" marR="0" lvl="1" indent="-285750" algn="l" defTabSz="914400" rtl="0" eaLnBrk="0" fontAlgn="base" latinLnBrk="0" hangingPunct="0">
              <a:lnSpc>
                <a:spcPct val="80000"/>
              </a:lnSpc>
              <a:spcBef>
                <a:spcPct val="20000"/>
              </a:spcBef>
              <a:spcAft>
                <a:spcPct val="0"/>
              </a:spcAft>
              <a:buClr>
                <a:schemeClr val="tx1"/>
              </a:buClr>
              <a:buSzPct val="70000"/>
              <a:buFont typeface="Wingdings" panose="05000000000000000000" pitchFamily="2" charset="2"/>
              <a:buChar char="l"/>
              <a:defRPr/>
            </a:pPr>
            <a:r>
              <a:rPr kumimoji="0" lang="zh-CN" altLang="en-US" sz="2400" b="1" i="0" u="none" strike="noStrike" kern="0" cap="none" spc="0" normalizeH="0" baseline="0" noProof="0" dirty="0">
                <a:ln>
                  <a:noFill/>
                </a:ln>
                <a:solidFill>
                  <a:schemeClr val="tx2"/>
                </a:solidFill>
                <a:effectLst/>
                <a:uLnTx/>
                <a:uFillTx/>
                <a:latin typeface="+mn-ea"/>
              </a:rPr>
              <a:t>对象的多态：</a:t>
            </a:r>
            <a:endParaRPr kumimoji="0" lang="en-US" altLang="zh-CN" sz="2400" b="1" i="0" u="none" strike="noStrike" kern="0" cap="none" spc="0" normalizeH="0" baseline="0" noProof="0" dirty="0">
              <a:ln>
                <a:noFill/>
              </a:ln>
              <a:solidFill>
                <a:schemeClr val="tx2"/>
              </a:solidFill>
              <a:effectLst/>
              <a:uLnTx/>
              <a:uFillTx/>
              <a:latin typeface="+mn-ea"/>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ea"/>
                <a:ea typeface="+mn-ea"/>
              </a:rPr>
              <a:t>对象类型的多态</a:t>
            </a:r>
            <a:endParaRPr kumimoji="0" lang="en-US" altLang="zh-CN" sz="2000" b="1" i="0" u="none" strike="noStrike" kern="0" cap="none" spc="0" normalizeH="0" baseline="0" noProof="0" dirty="0">
              <a:ln>
                <a:noFill/>
              </a:ln>
              <a:solidFill>
                <a:schemeClr val="tx2"/>
              </a:solidFill>
              <a:effectLst/>
              <a:uLnTx/>
              <a:uFillTx/>
              <a:latin typeface="+mn-ea"/>
              <a:ea typeface="+mn-ea"/>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ea"/>
                <a:ea typeface="+mn-ea"/>
              </a:rPr>
              <a:t>对象标识的多态</a:t>
            </a:r>
            <a:endParaRPr kumimoji="0" lang="en-US" altLang="zh-CN" sz="2000" b="1" i="0" u="none" strike="noStrike" kern="0" cap="none" spc="0" normalizeH="0" baseline="0" noProof="0" dirty="0">
              <a:ln>
                <a:noFill/>
              </a:ln>
              <a:solidFill>
                <a:schemeClr val="tx2"/>
              </a:solidFill>
              <a:effectLst/>
              <a:uLnTx/>
              <a:uFillTx/>
              <a:latin typeface="+mn-ea"/>
              <a:ea typeface="+mn-ea"/>
            </a:endParaRPr>
          </a:p>
          <a:p>
            <a:pPr marL="1343025" marR="0" lvl="2" indent="-342900" algn="l" defTabSz="914400" rtl="0" eaLnBrk="0" fontAlgn="base" latinLnBrk="0" hangingPunct="0">
              <a:lnSpc>
                <a:spcPct val="80000"/>
              </a:lnSpc>
              <a:spcBef>
                <a:spcPct val="20000"/>
              </a:spcBef>
              <a:spcAft>
                <a:spcPct val="0"/>
              </a:spcAft>
              <a:buClr>
                <a:schemeClr val="tx1"/>
              </a:buClr>
              <a:buSzTx/>
              <a:buFont typeface="Wingdings" panose="05000000000000000000" pitchFamily="2" charset="2"/>
              <a:buChar char="Ø"/>
              <a:defRPr/>
            </a:pPr>
            <a:r>
              <a:rPr kumimoji="0" lang="zh-CN" altLang="en-US" sz="2000" b="1" i="0" u="none" strike="noStrike" kern="0" cap="none" spc="0" normalizeH="0" baseline="0" noProof="0" dirty="0">
                <a:ln>
                  <a:noFill/>
                </a:ln>
                <a:solidFill>
                  <a:schemeClr val="tx2"/>
                </a:solidFill>
                <a:effectLst/>
                <a:uLnTx/>
                <a:uFillTx/>
                <a:latin typeface="+mn-ea"/>
                <a:ea typeface="+mn-ea"/>
              </a:rPr>
              <a:t>消息的多态</a:t>
            </a:r>
            <a:endParaRPr kumimoji="0" lang="zh-CN" altLang="zh-CN" sz="2400" b="1" i="0" u="none" strike="noStrike" kern="0" cap="none" spc="0" normalizeH="0" baseline="0" noProof="0" dirty="0">
              <a:ln>
                <a:noFill/>
              </a:ln>
              <a:solidFill>
                <a:schemeClr val="tx2"/>
              </a:solidFill>
              <a:effectLst/>
              <a:uLnTx/>
              <a:uFillTx/>
            </a:endParaRPr>
          </a:p>
        </p:txBody>
      </p:sp>
      <p:sp>
        <p:nvSpPr>
          <p:cNvPr id="4" name="Rectangle 3"/>
          <p:cNvSpPr txBox="1">
            <a:spLocks noChangeArrowheads="1"/>
          </p:cNvSpPr>
          <p:nvPr/>
        </p:nvSpPr>
        <p:spPr bwMode="auto">
          <a:xfrm>
            <a:off x="355600" y="5373216"/>
            <a:ext cx="8464550" cy="86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gn="l" rtl="0" eaLnBrk="0" fontAlgn="base" hangingPunct="0">
              <a:spcBef>
                <a:spcPct val="20000"/>
              </a:spcBef>
              <a:spcAft>
                <a:spcPct val="0"/>
              </a:spcAft>
              <a:buClr>
                <a:schemeClr val="tx1"/>
              </a:buClr>
              <a:buSzPct val="70000"/>
              <a:buFont typeface="Wingdings" panose="05000000000000000000" pitchFamily="2" charset="2"/>
              <a:buChar char="¢"/>
              <a:defRPr sz="3000">
                <a:solidFill>
                  <a:schemeClr val="tx2"/>
                </a:solidFill>
                <a:latin typeface="+mn-lt"/>
                <a:ea typeface="+mn-ea"/>
                <a:cs typeface="+mn-cs"/>
              </a:defRPr>
            </a:lvl1pPr>
            <a:lvl2pPr marL="742950" indent="-285750" algn="l" rtl="0" eaLnBrk="0" fontAlgn="base" hangingPunct="0">
              <a:spcBef>
                <a:spcPct val="20000"/>
              </a:spcBef>
              <a:spcAft>
                <a:spcPct val="0"/>
              </a:spcAft>
              <a:buClr>
                <a:schemeClr val="tx1"/>
              </a:buClr>
              <a:buSzPct val="70000"/>
              <a:buFont typeface="Wingdings" panose="05000000000000000000" pitchFamily="2" charset="2"/>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tx1"/>
              </a:buClr>
              <a:buFont typeface="Wingdings" panose="05000000000000000000" pitchFamily="2" charset="2"/>
              <a:buChar char="•"/>
              <a:defRPr sz="2400">
                <a:solidFill>
                  <a:schemeClr val="tx2"/>
                </a:solidFill>
                <a:latin typeface="+mn-lt"/>
                <a:ea typeface="宋体" panose="02010600030101010101" pitchFamily="2" charset="-122"/>
              </a:defRPr>
            </a:lvl3pPr>
            <a:lvl4pPr marL="1600200" indent="-228600" algn="l" rtl="0" eaLnBrk="0" fontAlgn="base" hangingPunct="0">
              <a:spcBef>
                <a:spcPct val="20000"/>
              </a:spcBef>
              <a:spcAft>
                <a:spcPct val="0"/>
              </a:spcAft>
              <a:buClr>
                <a:schemeClr val="tx1"/>
              </a:buClr>
              <a:buFont typeface="Wingdings" panose="05000000000000000000" pitchFamily="2" charset="2"/>
              <a:buChar char="•"/>
              <a:defRPr sz="2000">
                <a:solidFill>
                  <a:schemeClr val="tx2"/>
                </a:solidFill>
                <a:latin typeface="+mn-lt"/>
                <a:ea typeface="宋体" panose="02010600030101010101" pitchFamily="2" charset="-122"/>
              </a:defRPr>
            </a:lvl4pPr>
            <a:lvl5pPr marL="20574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5pPr>
            <a:lvl6pPr marL="25146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6pPr>
            <a:lvl7pPr marL="29718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7pPr>
            <a:lvl8pPr marL="34290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8pPr>
            <a:lvl9pPr marL="3886200" indent="-228600" algn="l" rtl="0" eaLnBrk="0" fontAlgn="base" hangingPunct="0">
              <a:spcBef>
                <a:spcPct val="20000"/>
              </a:spcBef>
              <a:spcAft>
                <a:spcPct val="0"/>
              </a:spcAft>
              <a:buFont typeface="Wingdings" panose="05000000000000000000" pitchFamily="2" charset="2"/>
              <a:buChar char="•"/>
              <a:defRPr sz="2000">
                <a:solidFill>
                  <a:schemeClr val="tx2"/>
                </a:solidFill>
                <a:latin typeface="+mn-lt"/>
                <a:ea typeface="宋体" panose="02010600030101010101" pitchFamily="2" charset="-122"/>
              </a:defRPr>
            </a:lvl9pPr>
          </a:lstStyle>
          <a:p>
            <a:pPr marL="363855" marR="0" lvl="0" indent="-363855" algn="l" defTabSz="914400" rtl="0" eaLnBrk="0" fontAlgn="base" latinLnBrk="0" hangingPunct="0">
              <a:lnSpc>
                <a:spcPct val="100000"/>
              </a:lnSpc>
              <a:spcBef>
                <a:spcPct val="20000"/>
              </a:spcBef>
              <a:spcAft>
                <a:spcPts val="1200"/>
              </a:spcAft>
              <a:buClr>
                <a:schemeClr val="tx1"/>
              </a:buClr>
              <a:buSzPct val="70000"/>
              <a:buFont typeface="Wingdings" panose="05000000000000000000" pitchFamily="2" charset="2"/>
              <a:buChar char="¢"/>
              <a:defRPr/>
            </a:pPr>
            <a:r>
              <a:rPr kumimoji="0" lang="zh-CN" altLang="en-US" sz="2200" i="0" u="none" strike="noStrike" kern="0" cap="none" spc="0" normalizeH="0" baseline="0" noProof="0" dirty="0">
                <a:ln>
                  <a:noFill/>
                </a:ln>
                <a:solidFill>
                  <a:srgbClr val="FF0000"/>
                </a:solidFill>
                <a:effectLst/>
                <a:highlight>
                  <a:srgbClr val="FFFF00"/>
                </a:highlight>
                <a:uLnTx/>
                <a:uFillTx/>
                <a:cs typeface="+mn-cs"/>
              </a:rPr>
              <a:t>模板</a:t>
            </a:r>
            <a:r>
              <a:rPr kumimoji="0" lang="zh-CN" altLang="en-US" sz="2200" i="0" u="none" strike="noStrike" kern="0" cap="none" spc="0" normalizeH="0" baseline="0" noProof="0" dirty="0">
                <a:ln>
                  <a:noFill/>
                </a:ln>
                <a:solidFill>
                  <a:schemeClr val="tx2"/>
                </a:solidFill>
                <a:effectLst/>
                <a:uLnTx/>
                <a:uFillTx/>
                <a:cs typeface="+mn-cs"/>
              </a:rPr>
              <a:t>包括</a:t>
            </a:r>
            <a:r>
              <a:rPr kumimoji="0" lang="zh-CN" altLang="en-US" sz="2200" i="0" u="none" strike="noStrike" kern="0" cap="none" spc="0" normalizeH="0" baseline="0" noProof="0" dirty="0">
                <a:ln>
                  <a:noFill/>
                </a:ln>
                <a:solidFill>
                  <a:srgbClr val="FF0000"/>
                </a:solidFill>
                <a:effectLst/>
                <a:uLnTx/>
                <a:uFillTx/>
                <a:cs typeface="+mn-cs"/>
              </a:rPr>
              <a:t>函数模板</a:t>
            </a:r>
            <a:r>
              <a:rPr kumimoji="0" lang="zh-CN" altLang="en-US" sz="2200" i="0" u="none" strike="noStrike" kern="0" cap="none" spc="0" normalizeH="0" baseline="0" noProof="0" dirty="0">
                <a:ln>
                  <a:noFill/>
                </a:ln>
                <a:solidFill>
                  <a:schemeClr val="tx2"/>
                </a:solidFill>
                <a:effectLst/>
                <a:uLnTx/>
                <a:uFillTx/>
                <a:cs typeface="+mn-cs"/>
              </a:rPr>
              <a:t>和</a:t>
            </a:r>
            <a:r>
              <a:rPr kumimoji="0" lang="zh-CN" altLang="en-US" sz="2200" i="0" u="none" strike="noStrike" kern="0" cap="none" spc="0" normalizeH="0" baseline="0" noProof="0" dirty="0">
                <a:ln>
                  <a:noFill/>
                </a:ln>
                <a:solidFill>
                  <a:srgbClr val="FF0000"/>
                </a:solidFill>
                <a:effectLst/>
                <a:uLnTx/>
                <a:uFillTx/>
                <a:cs typeface="+mn-cs"/>
              </a:rPr>
              <a:t>类模板</a:t>
            </a:r>
            <a:r>
              <a:rPr kumimoji="0" lang="zh-CN" altLang="en-US" sz="2200" i="0" u="none" strike="noStrike" kern="0" cap="none" spc="0" normalizeH="0" baseline="0" noProof="0" dirty="0">
                <a:ln>
                  <a:noFill/>
                </a:ln>
                <a:solidFill>
                  <a:schemeClr val="tx2"/>
                </a:solidFill>
                <a:effectLst/>
                <a:uLnTx/>
                <a:uFillTx/>
                <a:cs typeface="+mn-cs"/>
              </a:rPr>
              <a:t>，它们带有</a:t>
            </a:r>
            <a:r>
              <a:rPr kumimoji="0" lang="zh-CN" altLang="en-US" sz="2200"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类型参数</a:t>
            </a:r>
            <a:r>
              <a:rPr kumimoji="0" lang="zh-CN" altLang="en-US" sz="2200" i="0" u="none" strike="noStrike" kern="0" cap="none" spc="0" normalizeH="0" baseline="0" noProof="0" dirty="0">
                <a:ln>
                  <a:noFill/>
                </a:ln>
                <a:solidFill>
                  <a:schemeClr val="tx2"/>
                </a:solidFill>
                <a:effectLst/>
                <a:uLnTx/>
                <a:uFillTx/>
                <a:cs typeface="+mn-cs"/>
              </a:rPr>
              <a:t>，在程序中可以给这些参数指定具体的类型，从而得到针对相应类型的代码</a:t>
            </a:r>
            <a:r>
              <a:rPr kumimoji="0" lang="zh-CN" altLang="zh-CN" sz="2200" i="0" u="none" strike="noStrike" kern="0" cap="none" spc="0" normalizeH="0" baseline="0" noProof="0" dirty="0">
                <a:ln>
                  <a:noFill/>
                </a:ln>
                <a:solidFill>
                  <a:schemeClr val="tx2"/>
                </a:solidFill>
                <a:effectLst/>
                <a:uLnTx/>
                <a:uFillTx/>
                <a:cs typeface="+mn-cs"/>
              </a:rPr>
              <a:t>。</a:t>
            </a:r>
            <a:endParaRPr kumimoji="0" lang="zh-CN" altLang="zh-CN" sz="2200" i="0" u="none" strike="noStrike" kern="0" cap="none" spc="0" normalizeH="0" baseline="0" noProof="0" dirty="0">
              <a:ln>
                <a:noFill/>
              </a:ln>
              <a:solidFill>
                <a:schemeClr val="tx2"/>
              </a:solidFill>
              <a:effectLst/>
              <a:uLnTx/>
              <a:uFillTx/>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085" y="1628775"/>
            <a:ext cx="9229725" cy="4608830"/>
          </a:xfrm>
        </p:spPr>
        <p:txBody>
          <a:bodyPr vert="horz" wrap="square" lIns="91440" tIns="45720" rIns="91440" bIns="45720" numCol="1" anchor="t" anchorCtr="0" compatLnSpc="1">
            <a:normAutofit fontScale="92500" lnSpcReduction="10000"/>
          </a:bodyPr>
          <a:lstStyle/>
          <a:p>
            <a:pPr marL="342900" marR="0" lvl="0" indent="-342900" algn="l" defTabSz="914400" rtl="0" eaLnBrk="0" fontAlgn="base" latinLnBrk="0" hangingPunct="0">
              <a:lnSpc>
                <a:spcPct val="120000"/>
              </a:lnSpc>
              <a:spcBef>
                <a:spcPct val="20000"/>
              </a:spcBef>
              <a:spcAft>
                <a:spcPct val="0"/>
              </a:spcAft>
              <a:buClr>
                <a:schemeClr val="tx1"/>
              </a:buClr>
              <a:buSzPct val="70000"/>
              <a:buFont typeface="Wingdings" panose="05000000000000000000" pitchFamily="2" charset="2"/>
              <a:buChar char="¢"/>
              <a:defRPr/>
            </a:pPr>
            <a:r>
              <a:rPr kumimoji="0" lang="zh-CN" altLang="en-US" sz="3000" b="1" i="0" u="none" strike="noStrike" kern="0" cap="none" spc="0" normalizeH="0" baseline="0" noProof="0" dirty="0">
                <a:ln>
                  <a:noFill/>
                </a:ln>
                <a:solidFill>
                  <a:schemeClr val="tx2"/>
                </a:solidFill>
                <a:effectLst/>
                <a:uLnTx/>
                <a:uFillTx/>
                <a:latin typeface="+mn-lt"/>
                <a:ea typeface="+mn-ea"/>
                <a:cs typeface="+mn-cs"/>
              </a:rPr>
              <a:t>有些算法要求使用者提供一个函数或函数对象作为自定义的</a:t>
            </a:r>
            <a:r>
              <a:rPr kumimoji="0" lang="zh-CN" altLang="en-US" sz="3000" b="1" i="0" u="none" strike="noStrike" kern="0" cap="none" spc="0" normalizeH="0" baseline="0" noProof="0" dirty="0">
                <a:ln>
                  <a:noFill/>
                </a:ln>
                <a:solidFill>
                  <a:srgbClr val="0000FF"/>
                </a:solidFill>
                <a:effectLst/>
                <a:uLnTx/>
                <a:uFillTx/>
                <a:latin typeface="+mn-lt"/>
                <a:ea typeface="+mn-ea"/>
                <a:cs typeface="+mn-cs"/>
              </a:rPr>
              <a:t>操作条件</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，其参数为元素类型，返回值类型为</a:t>
            </a:r>
            <a:r>
              <a:rPr kumimoji="0" lang="en-US" altLang="zh-CN" sz="3000" b="1" i="0" u="none" strike="noStrike" kern="0" cap="none" spc="0" normalizeH="0" baseline="0" noProof="0" dirty="0">
                <a:ln>
                  <a:noFill/>
                </a:ln>
                <a:solidFill>
                  <a:schemeClr val="tx2"/>
                </a:solidFill>
                <a:effectLst/>
                <a:uLnTx/>
                <a:uFillTx/>
                <a:latin typeface="+mn-lt"/>
                <a:ea typeface="+mn-ea"/>
                <a:cs typeface="+mn-cs"/>
              </a:rPr>
              <a:t>bool</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。例如：</a:t>
            </a:r>
            <a:endParaRPr kumimoji="0" lang="en-US" altLang="zh-CN" sz="3000" b="1" i="0" u="none" strike="noStrike" kern="0" cap="none" spc="0" normalizeH="0" baseline="0" noProof="0" dirty="0">
              <a:ln>
                <a:noFill/>
              </a:ln>
              <a:solidFill>
                <a:schemeClr val="tx2"/>
              </a:solidFill>
              <a:effectLst/>
              <a:uLnTx/>
              <a:uFillTx/>
              <a:latin typeface="+mn-lt"/>
              <a:ea typeface="+mn-ea"/>
              <a:cs typeface="+mn-cs"/>
            </a:endParaRPr>
          </a:p>
          <a:p>
            <a:pPr marL="535305" marR="0" lvl="2" indent="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void sort(</a:t>
            </a:r>
            <a:r>
              <a:rPr kumimoji="0" lang="en-US" altLang="zh-CN" sz="2400" b="1" i="0" u="none" strike="noStrike" kern="0" cap="none" spc="0" normalizeH="0" baseline="0" noProof="0" dirty="0" err="1">
                <a:ln>
                  <a:noFill/>
                </a:ln>
                <a:solidFill>
                  <a:schemeClr val="tx2"/>
                </a:solidFill>
                <a:effectLst/>
                <a:uLnTx/>
                <a:uFillTx/>
                <a:latin typeface="+mn-lt"/>
                <a:ea typeface="宋体" panose="02010600030101010101" pitchFamily="2" charset="-122"/>
              </a:rPr>
              <a:t>RanIt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first, </a:t>
            </a:r>
            <a:r>
              <a:rPr kumimoji="0" lang="en-US" altLang="zh-CN" sz="2400" b="1" i="0" u="none" strike="noStrike" kern="0" cap="none" spc="0" normalizeH="0" baseline="0" noProof="0" dirty="0" err="1">
                <a:ln>
                  <a:noFill/>
                </a:ln>
                <a:solidFill>
                  <a:schemeClr val="tx2"/>
                </a:solidFill>
                <a:effectLst/>
                <a:uLnTx/>
                <a:uFillTx/>
                <a:latin typeface="+mn-lt"/>
                <a:ea typeface="宋体" panose="02010600030101010101" pitchFamily="2" charset="-122"/>
              </a:rPr>
              <a:t>RanIt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last);  //</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按“</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&lt;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”排序</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535305" marR="0" lvl="2" indent="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void sort(</a:t>
            </a:r>
            <a:r>
              <a:rPr kumimoji="0" lang="en-US" altLang="zh-CN" sz="2400" b="1" i="0" u="none" strike="noStrike" kern="0" cap="none" spc="0" normalizeH="0" baseline="0" noProof="0" dirty="0" err="1">
                <a:ln>
                  <a:noFill/>
                </a:ln>
                <a:solidFill>
                  <a:schemeClr val="tx2"/>
                </a:solidFill>
                <a:effectLst/>
                <a:uLnTx/>
                <a:uFillTx/>
                <a:latin typeface="+mn-lt"/>
                <a:ea typeface="宋体" panose="02010600030101010101" pitchFamily="2" charset="-122"/>
              </a:rPr>
              <a:t>RanIt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first, </a:t>
            </a:r>
            <a:r>
              <a:rPr kumimoji="0" lang="en-US" altLang="zh-CN" sz="2400" b="1" i="0" u="none" strike="noStrike" kern="0" cap="none" spc="0" normalizeH="0" baseline="0" noProof="0" dirty="0" err="1">
                <a:ln>
                  <a:noFill/>
                </a:ln>
                <a:solidFill>
                  <a:schemeClr val="tx2"/>
                </a:solidFill>
                <a:effectLst/>
                <a:uLnTx/>
                <a:uFillTx/>
                <a:latin typeface="+mn-lt"/>
                <a:ea typeface="宋体" panose="02010600030101010101" pitchFamily="2" charset="-122"/>
              </a:rPr>
              <a:t>RanIt</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last, </a:t>
            </a:r>
            <a:r>
              <a:rPr kumimoji="0" lang="en-US" altLang="zh-CN" sz="2400" b="1" i="0" u="none" strike="noStrike" kern="0" cap="none" spc="0" normalizeH="0" baseline="0" noProof="0" dirty="0" err="1">
                <a:ln>
                  <a:noFill/>
                </a:ln>
                <a:solidFill>
                  <a:srgbClr val="FFC000"/>
                </a:solidFill>
                <a:effectLst>
                  <a:outerShdw blurRad="38100" dist="38100" dir="2700000" algn="tl">
                    <a:srgbClr val="000000">
                      <a:alpha val="43137"/>
                    </a:srgbClr>
                  </a:outerShdw>
                </a:effectLst>
                <a:uLnTx/>
                <a:uFillTx/>
                <a:latin typeface="+mn-lt"/>
                <a:ea typeface="宋体" panose="02010600030101010101" pitchFamily="2" charset="-122"/>
              </a:rPr>
              <a:t>BinPred</a:t>
            </a:r>
            <a:r>
              <a:rPr kumimoji="0" lang="en-US" altLang="zh-CN" sz="2400" b="1" i="0" u="none" strike="noStrike" kern="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宋体" panose="02010600030101010101" pitchFamily="2" charset="-122"/>
              </a:rPr>
              <a:t> less</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二元谓词</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less</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535305" marR="0" lvl="2" indent="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endParaRPr kumimoji="0" lang="en-US" altLang="zh-CN" sz="11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342900" marR="0" lvl="0" indent="-342900" algn="l" defTabSz="914400" rtl="0" eaLnBrk="0" fontAlgn="base" latinLnBrk="0" hangingPunct="0">
              <a:lnSpc>
                <a:spcPct val="120000"/>
              </a:lnSpc>
              <a:spcBef>
                <a:spcPct val="20000"/>
              </a:spcBef>
              <a:spcAft>
                <a:spcPct val="0"/>
              </a:spcAft>
              <a:buClr>
                <a:schemeClr val="tx1"/>
              </a:buClr>
              <a:buSzPct val="70000"/>
              <a:buFont typeface="Wingdings" panose="05000000000000000000" pitchFamily="2" charset="2"/>
              <a:buChar char="¢"/>
              <a:defRPr/>
            </a:pPr>
            <a:r>
              <a:rPr kumimoji="0" lang="zh-CN" altLang="en-US" sz="3000" b="1" i="0" u="none" strike="noStrike" kern="0" cap="none" spc="0" normalizeH="0" baseline="0" noProof="0" dirty="0">
                <a:ln>
                  <a:noFill/>
                </a:ln>
                <a:solidFill>
                  <a:schemeClr val="tx2"/>
                </a:solidFill>
                <a:effectLst/>
                <a:uLnTx/>
                <a:uFillTx/>
                <a:latin typeface="+mn-lt"/>
                <a:ea typeface="+mn-ea"/>
                <a:cs typeface="+mn-cs"/>
              </a:rPr>
              <a:t>有些算法需要使用者提供一个函数或</a:t>
            </a:r>
            <a:r>
              <a:rPr kumimoji="0" lang="zh-CN" altLang="en-US" sz="3000" b="1" i="0" u="none" strike="noStrike" kern="0" cap="none" spc="0" normalizeH="0" baseline="0" noProof="0" dirty="0">
                <a:ln>
                  <a:noFill/>
                </a:ln>
                <a:solidFill>
                  <a:srgbClr val="FF0000"/>
                </a:solidFill>
                <a:effectLst>
                  <a:outerShdw blurRad="38100" dist="38100" dir="2700000" algn="tl">
                    <a:srgbClr val="000000">
                      <a:alpha val="43137"/>
                    </a:srgbClr>
                  </a:outerShdw>
                </a:effectLst>
                <a:uLnTx/>
                <a:uFillTx/>
                <a:latin typeface="+mn-lt"/>
                <a:ea typeface="楷体_GB2312"/>
                <a:cs typeface="+mn-cs"/>
              </a:rPr>
              <a:t>函数对象</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作为</a:t>
            </a:r>
            <a:r>
              <a:rPr kumimoji="0" lang="zh-CN" altLang="en-US" sz="3000" b="1" i="0" u="none" strike="noStrike" kern="0" cap="none" spc="0" normalizeH="0" baseline="0" noProof="0" dirty="0">
                <a:ln>
                  <a:noFill/>
                </a:ln>
                <a:solidFill>
                  <a:srgbClr val="0000FF"/>
                </a:solidFill>
                <a:effectLst/>
                <a:uLnTx/>
                <a:uFillTx/>
                <a:latin typeface="+mn-lt"/>
                <a:ea typeface="+mn-ea"/>
                <a:cs typeface="+mn-cs"/>
              </a:rPr>
              <a:t>操作</a:t>
            </a:r>
            <a:r>
              <a:rPr kumimoji="0" lang="zh-CN" altLang="en-US" sz="3000" b="1" i="0" u="none" strike="noStrike" kern="0" cap="none" spc="0" normalizeH="0" baseline="0" noProof="0" dirty="0">
                <a:ln>
                  <a:noFill/>
                </a:ln>
                <a:solidFill>
                  <a:schemeClr val="tx2"/>
                </a:solidFill>
                <a:effectLst/>
                <a:uLnTx/>
                <a:uFillTx/>
                <a:latin typeface="+mn-lt"/>
                <a:ea typeface="+mn-ea"/>
                <a:cs typeface="+mn-cs"/>
              </a:rPr>
              <a:t>，其参数和返回值类型由这些算法决定。</a:t>
            </a:r>
            <a:r>
              <a:rPr kumimoji="0" lang="zh-CN" altLang="en-US" sz="2600" b="1" i="0" u="none" strike="noStrike" kern="0" cap="none" spc="0" normalizeH="0" baseline="0" noProof="0" dirty="0">
                <a:ln>
                  <a:noFill/>
                </a:ln>
                <a:solidFill>
                  <a:schemeClr val="tx2"/>
                </a:solidFill>
                <a:effectLst/>
                <a:uLnTx/>
                <a:uFillTx/>
                <a:latin typeface="+mn-lt"/>
                <a:ea typeface="+mn-ea"/>
                <a:cs typeface="+mn-cs"/>
              </a:rPr>
              <a:t>例如：</a:t>
            </a:r>
            <a:endParaRPr kumimoji="0" lang="en-US" altLang="zh-CN" sz="2600" b="1" i="0" u="none" strike="noStrike" kern="0" cap="none" spc="0" normalizeH="0" baseline="0" noProof="0" dirty="0">
              <a:ln>
                <a:noFill/>
              </a:ln>
              <a:solidFill>
                <a:schemeClr val="tx2"/>
              </a:solidFill>
              <a:effectLst/>
              <a:uLnTx/>
              <a:uFillTx/>
              <a:latin typeface="+mn-lt"/>
              <a:ea typeface="+mn-ea"/>
              <a:cs typeface="+mn-cs"/>
            </a:endParaRPr>
          </a:p>
          <a:p>
            <a:pPr marL="535305" marR="0" lvl="2" indent="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fr-FR"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T accumulate(InIt first, InIt last, T val);  </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按“</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”操作</a:t>
            </a:r>
            <a:endPar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a:p>
            <a:pPr marL="535305" marR="0" lvl="2" indent="0" algn="l" defTabSz="914400" rtl="0" eaLnBrk="0" fontAlgn="base" latinLnBrk="0" hangingPunct="0">
              <a:lnSpc>
                <a:spcPct val="100000"/>
              </a:lnSpc>
              <a:spcBef>
                <a:spcPct val="20000"/>
              </a:spcBef>
              <a:spcAft>
                <a:spcPct val="0"/>
              </a:spcAft>
              <a:buClr>
                <a:schemeClr val="tx1"/>
              </a:buClr>
              <a:buSzTx/>
              <a:buFont typeface="Wingdings" panose="05000000000000000000" pitchFamily="2" charset="2"/>
              <a:buNone/>
              <a:defRPr/>
            </a:pPr>
            <a:r>
              <a:rPr kumimoji="0" lang="fr-FR"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T accumulate(InIt first, InIt last, T val, </a:t>
            </a:r>
            <a:r>
              <a:rPr kumimoji="0" lang="fr-FR" altLang="zh-CN" sz="2400" b="1" i="0" u="none" strike="noStrike" kern="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宋体" panose="02010600030101010101" pitchFamily="2" charset="-122"/>
              </a:rPr>
              <a:t>BinOp op</a:t>
            </a:r>
            <a:r>
              <a:rPr kumimoji="0" lang="fr-FR"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  //</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操作符</a:t>
            </a:r>
            <a:r>
              <a:rPr kumimoji="0" lang="en-US" altLang="zh-CN" sz="2400" b="1" i="0" u="none" strike="noStrike" kern="0" cap="none" spc="0" normalizeH="0" baseline="0" noProof="0" dirty="0">
                <a:ln>
                  <a:noFill/>
                </a:ln>
                <a:solidFill>
                  <a:schemeClr val="tx2"/>
                </a:solidFill>
                <a:effectLst/>
                <a:uLnTx/>
                <a:uFillTx/>
                <a:latin typeface="+mn-lt"/>
                <a:ea typeface="宋体" panose="02010600030101010101" pitchFamily="2" charset="-122"/>
              </a:rPr>
              <a:t>op  </a:t>
            </a:r>
            <a:r>
              <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rPr>
              <a:t>看例子</a:t>
            </a:r>
            <a:endParaRPr kumimoji="0" lang="zh-CN" altLang="en-US" sz="2400" b="1" i="0" u="none" strike="noStrike" kern="0" cap="none" spc="0" normalizeH="0" baseline="0" noProof="0" dirty="0">
              <a:ln>
                <a:noFill/>
              </a:ln>
              <a:solidFill>
                <a:schemeClr val="tx2"/>
              </a:solidFill>
              <a:effectLst/>
              <a:uLnTx/>
              <a:uFillTx/>
              <a:latin typeface="+mn-lt"/>
              <a:ea typeface="宋体" panose="02010600030101010101" pitchFamily="2" charset="-122"/>
            </a:endParaRPr>
          </a:p>
        </p:txBody>
      </p:sp>
      <p:sp>
        <p:nvSpPr>
          <p:cNvPr id="63491" name="标题 1"/>
          <p:cNvSpPr>
            <a:spLocks noGrp="1"/>
          </p:cNvSpPr>
          <p:nvPr>
            <p:ph type="title"/>
          </p:nvPr>
        </p:nvSpPr>
        <p:spPr>
          <a:xfrm>
            <a:off x="413385" y="333375"/>
            <a:ext cx="8263255" cy="1139825"/>
          </a:xfrm>
        </p:spPr>
        <p:txBody>
          <a:bodyPr vert="horz" wrap="square" lIns="91440" tIns="45720" rIns="91440" bIns="45720" anchor="ctr" anchorCtr="0"/>
          <a:lstStyle/>
          <a:p>
            <a:pPr>
              <a:buNone/>
            </a:pPr>
            <a:r>
              <a:rPr lang="zh-CN" altLang="en-US" b="1" dirty="0"/>
              <a:t>自定义操作条件和操作</a:t>
            </a:r>
            <a:r>
              <a:rPr lang="en-US" altLang="zh-CN" b="1" dirty="0"/>
              <a:t> P349-350</a:t>
            </a:r>
            <a:endParaRPr lang="en-US" altLang="zh-CN"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标题 1"/>
          <p:cNvSpPr>
            <a:spLocks noGrp="1"/>
          </p:cNvSpPr>
          <p:nvPr>
            <p:ph type="title"/>
          </p:nvPr>
        </p:nvSpPr>
        <p:spPr>
          <a:xfrm>
            <a:off x="1547813" y="404813"/>
            <a:ext cx="4752975" cy="1139825"/>
          </a:xfrm>
        </p:spPr>
        <p:txBody>
          <a:bodyPr vert="horz" wrap="square" lIns="91440" tIns="45720" rIns="91440" bIns="45720" anchor="ctr" anchorCtr="0"/>
          <a:lstStyle/>
          <a:p>
            <a:pPr>
              <a:buNone/>
            </a:pPr>
            <a:r>
              <a:rPr lang="en-US" altLang="zh-CN" b="1" dirty="0"/>
              <a:t>STL</a:t>
            </a:r>
            <a:r>
              <a:rPr lang="zh-CN" altLang="en-US" b="1" dirty="0"/>
              <a:t>算法举例</a:t>
            </a:r>
            <a:endParaRPr lang="zh-CN" altLang="en-US" b="1" dirty="0"/>
          </a:p>
        </p:txBody>
      </p:sp>
      <p:sp>
        <p:nvSpPr>
          <p:cNvPr id="3" name="内容占位符 2"/>
          <p:cNvSpPr>
            <a:spLocks noGrp="1"/>
          </p:cNvSpPr>
          <p:nvPr>
            <p:ph idx="1"/>
          </p:nvPr>
        </p:nvSpPr>
        <p:spPr>
          <a:xfrm>
            <a:off x="466725" y="2246313"/>
            <a:ext cx="8210550" cy="2478088"/>
          </a:xfrm>
        </p:spPr>
        <p:txBody>
          <a:bodyPr vert="horz" wrap="square" lIns="91440" tIns="45720" rIns="91440" bIns="45720" numCol="1" anchor="t" anchorCtr="0" compatLnSpc="1">
            <a:normAutofit fontScale="92500" lnSpcReduction="10000"/>
          </a:bodyPr>
          <a:lstStyle/>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en-US" sz="3000" b="1" i="0" u="none" strike="noStrike" kern="0" cap="none" spc="0" normalizeH="0" baseline="0" noProof="0">
                <a:ln>
                  <a:noFill/>
                </a:ln>
                <a:solidFill>
                  <a:schemeClr val="tx2"/>
                </a:solidFill>
                <a:effectLst/>
                <a:uLnTx/>
                <a:uFillTx/>
                <a:latin typeface="+mn-lt"/>
                <a:ea typeface="+mn-ea"/>
                <a:cs typeface="+mn-cs"/>
              </a:rPr>
              <a:t>统计容器中满足条件的元素个数：</a:t>
            </a:r>
            <a:endParaRPr kumimoji="0" lang="en-US" altLang="zh-CN" sz="3000" b="1" i="0" u="none" strike="noStrike" kern="0" cap="none" spc="0" normalizeH="0" baseline="0" noProof="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800" b="1" i="0" u="none" strike="noStrike" kern="0" cap="none" spc="0" normalizeH="0" baseline="0" noProof="0">
                <a:ln>
                  <a:noFill/>
                </a:ln>
                <a:solidFill>
                  <a:srgbClr val="0070C0"/>
                </a:solidFill>
                <a:effectLst/>
                <a:uLnTx/>
                <a:uFillTx/>
                <a:latin typeface="+mn-lt"/>
                <a:ea typeface="+mn-ea"/>
              </a:rPr>
              <a:t>size_t count_if(InIt first, InIt last, Pred cond);</a:t>
            </a:r>
            <a:endParaRPr kumimoji="0" lang="en-US" altLang="zh-CN" sz="2800" b="1" i="0" u="none" strike="noStrike" kern="0" cap="none" spc="0" normalizeH="0" baseline="0" noProof="0">
              <a:ln>
                <a:noFill/>
              </a:ln>
              <a:solidFill>
                <a:srgbClr val="0070C0"/>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en-US" altLang="zh-CN" sz="3000" b="1" i="0" u="none" strike="noStrike" kern="0" cap="none" spc="0" normalizeH="0" baseline="0" noProof="0">
              <a:ln>
                <a:noFill/>
              </a:ln>
              <a:solidFill>
                <a:schemeClr val="tx2"/>
              </a:solidFill>
              <a:effectLst/>
              <a:uLnTx/>
              <a:uFillTx/>
              <a:latin typeface="+mn-lt"/>
              <a:ea typeface="+mn-ea"/>
              <a:cs typeface="+mn-cs"/>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en-US" sz="3000" b="1" i="0" u="none" strike="noStrike" kern="0" cap="none" spc="0" normalizeH="0" baseline="0" noProof="0">
                <a:ln>
                  <a:noFill/>
                </a:ln>
                <a:solidFill>
                  <a:schemeClr val="tx2"/>
                </a:solidFill>
                <a:effectLst/>
                <a:uLnTx/>
                <a:uFillTx/>
                <a:latin typeface="+mn-lt"/>
                <a:ea typeface="+mn-ea"/>
                <a:cs typeface="+mn-cs"/>
              </a:rPr>
              <a:t>对容器中的元素按某条件排序：</a:t>
            </a:r>
            <a:endParaRPr kumimoji="0" lang="zh-CN" altLang="en-US" sz="3000" b="1" i="0" u="none" strike="noStrike" kern="0" cap="none" spc="0" normalizeH="0" baseline="0" noProof="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800" b="1" i="0" u="none" strike="noStrike" kern="0" cap="none" spc="0" normalizeH="0" baseline="0" noProof="0">
                <a:ln>
                  <a:noFill/>
                </a:ln>
                <a:solidFill>
                  <a:srgbClr val="0070C0"/>
                </a:solidFill>
                <a:effectLst/>
                <a:uLnTx/>
                <a:uFillTx/>
                <a:latin typeface="+mn-lt"/>
                <a:ea typeface="+mn-ea"/>
              </a:rPr>
              <a:t>void sort(RanIt first, RanIt last, BinPred less);</a:t>
            </a:r>
            <a:endParaRPr kumimoji="0" lang="en-US" altLang="zh-CN" sz="2800" b="1" i="0" u="none" strike="noStrike" kern="0" cap="none" spc="0" normalizeH="0" baseline="0" noProof="0">
              <a:ln>
                <a:noFill/>
              </a:ln>
              <a:solidFill>
                <a:srgbClr val="0070C0"/>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zh-CN" altLang="en-US" sz="3000" b="1" i="0" u="none" strike="noStrike" kern="0" cap="none" spc="0" normalizeH="0" baseline="0" noProof="0">
              <a:ln>
                <a:noFill/>
              </a:ln>
              <a:solidFill>
                <a:schemeClr val="tx2"/>
              </a:solidFill>
              <a:effectLst/>
              <a:uLnTx/>
              <a:uFillTx/>
              <a:latin typeface="+mn-lt"/>
              <a:ea typeface="+mn-ea"/>
              <a:cs typeface="+mn-cs"/>
            </a:endParaRPr>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0525" y="1268760"/>
            <a:ext cx="8362950" cy="4997450"/>
          </a:xfrm>
        </p:spPr>
        <p:txBody>
          <a:bodyPr vert="horz" wrap="square" lIns="91440" tIns="45720" rIns="91440" bIns="45720" numCol="1" anchor="t" anchorCtr="0" compatLnSpc="1">
            <a:normAutofit/>
          </a:bodyPr>
          <a:lstStyle/>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p"/>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学生的类型：</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class Student {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int no;</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string name;</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Major </a:t>
            </a:r>
            <a:r>
              <a:rPr kumimoji="0" lang="en-US" altLang="zh-CN" sz="2000" b="1" i="0" u="none" strike="noStrike" kern="0" cap="none" spc="0" normalizeH="0" baseline="0" noProof="0" dirty="0" err="1">
                <a:ln>
                  <a:noFill/>
                </a:ln>
                <a:solidFill>
                  <a:schemeClr val="tx2"/>
                </a:solidFill>
                <a:effectLst/>
                <a:uLnTx/>
                <a:uFillTx/>
                <a:latin typeface="+mn-lt"/>
                <a:ea typeface="+mn-ea"/>
              </a:rPr>
              <a:t>major</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enum</a:t>
            </a:r>
            <a:r>
              <a:rPr kumimoji="0" lang="en-US" altLang="zh-CN" sz="2000" b="1" i="0" u="none" strike="noStrike" kern="0" cap="none" spc="0" normalizeH="0" baseline="0" noProof="0" dirty="0">
                <a:ln>
                  <a:noFill/>
                </a:ln>
                <a:solidFill>
                  <a:schemeClr val="tx2"/>
                </a:solidFill>
                <a:effectLst/>
                <a:uLnTx/>
                <a:uFillTx/>
                <a:latin typeface="+mn-lt"/>
                <a:ea typeface="+mn-ea"/>
              </a:rPr>
              <a:t> Major {SOFTWARE, DIGITAL_MEDIA, ...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public:</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int</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get_no</a:t>
            </a:r>
            <a:r>
              <a:rPr kumimoji="0" lang="en-US" altLang="zh-CN" sz="2000" b="1" i="0" u="none" strike="noStrike" kern="0" cap="none" spc="0" normalizeH="0" baseline="0" noProof="0" dirty="0">
                <a:ln>
                  <a:noFill/>
                </a:ln>
                <a:solidFill>
                  <a:schemeClr val="tx2"/>
                </a:solidFill>
                <a:effectLst/>
                <a:uLnTx/>
                <a:uFillTx/>
                <a:latin typeface="+mn-lt"/>
                <a:ea typeface="+mn-ea"/>
              </a:rPr>
              <a:t>() { return no; }</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string </a:t>
            </a:r>
            <a:r>
              <a:rPr kumimoji="0" lang="en-US" altLang="zh-CN" sz="2000" b="1" i="0" u="none" strike="noStrike" kern="0" cap="none" spc="0" normalizeH="0" baseline="0" noProof="0" dirty="0" err="1">
                <a:ln>
                  <a:noFill/>
                </a:ln>
                <a:solidFill>
                  <a:schemeClr val="tx2"/>
                </a:solidFill>
                <a:effectLst/>
                <a:uLnTx/>
                <a:uFillTx/>
                <a:latin typeface="+mn-lt"/>
                <a:ea typeface="+mn-ea"/>
              </a:rPr>
              <a:t>get_name</a:t>
            </a:r>
            <a:r>
              <a:rPr kumimoji="0" lang="en-US" altLang="zh-CN" sz="2000" b="1" i="0" u="none" strike="noStrike" kern="0" cap="none" spc="0" normalizeH="0" baseline="0" noProof="0" dirty="0">
                <a:ln>
                  <a:noFill/>
                </a:ln>
                <a:solidFill>
                  <a:schemeClr val="tx2"/>
                </a:solidFill>
                <a:effectLst/>
                <a:uLnTx/>
                <a:uFillTx/>
                <a:latin typeface="+mn-lt"/>
                <a:ea typeface="+mn-ea"/>
              </a:rPr>
              <a:t>() { return name; }</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Major </a:t>
            </a:r>
            <a:r>
              <a:rPr kumimoji="0" lang="en-US" altLang="zh-CN" sz="2000" b="1" i="0" u="none" strike="noStrike" kern="0" cap="none" spc="0" normalizeH="0" baseline="0" noProof="0" dirty="0" err="1">
                <a:ln>
                  <a:noFill/>
                </a:ln>
                <a:solidFill>
                  <a:schemeClr val="tx2"/>
                </a:solidFill>
                <a:effectLst/>
                <a:uLnTx/>
                <a:uFillTx/>
                <a:latin typeface="+mn-lt"/>
                <a:ea typeface="+mn-ea"/>
              </a:rPr>
              <a:t>get_major</a:t>
            </a:r>
            <a:r>
              <a:rPr kumimoji="0" lang="en-US" altLang="zh-CN" sz="2000" b="1" i="0" u="none" strike="noStrike" kern="0" cap="none" spc="0" normalizeH="0" baseline="0" noProof="0" dirty="0">
                <a:ln>
                  <a:noFill/>
                </a:ln>
                <a:solidFill>
                  <a:schemeClr val="tx2"/>
                </a:solidFill>
                <a:effectLst/>
                <a:uLnTx/>
                <a:uFillTx/>
                <a:latin typeface="+mn-lt"/>
                <a:ea typeface="+mn-ea"/>
              </a:rPr>
              <a:t>() { return major;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dirty="0">
                <a:ln>
                  <a:noFill/>
                </a:ln>
                <a:solidFill>
                  <a:srgbClr val="0000FF"/>
                </a:solidFill>
                <a:effectLst/>
                <a:uLnTx/>
                <a:uFillTx/>
                <a:latin typeface="+mn-lt"/>
                <a:ea typeface="+mn-ea"/>
              </a:rPr>
              <a:t>vector&lt;Student&gt; students</a:t>
            </a: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zh-CN" altLang="zh-CN" sz="20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zh-CN" altLang="en-US" sz="3000" b="1" i="0" u="none" strike="noStrike" kern="0" cap="none" spc="0" normalizeH="0" baseline="0" noProof="0" dirty="0">
              <a:ln>
                <a:noFill/>
              </a:ln>
              <a:solidFill>
                <a:schemeClr val="tx2"/>
              </a:solidFill>
              <a:effectLst>
                <a:outerShdw blurRad="38100" dist="38100" dir="2700000" algn="tl">
                  <a:srgbClr val="000000">
                    <a:alpha val="43137"/>
                  </a:srgbClr>
                </a:outerShdw>
              </a:effectLst>
              <a:uLnTx/>
              <a:uFillTx/>
              <a:latin typeface="+mn-lt"/>
              <a:ea typeface="+mn-ea"/>
              <a:cs typeface="+mn-cs"/>
            </a:endParaRPr>
          </a:p>
        </p:txBody>
      </p:sp>
      <p:sp>
        <p:nvSpPr>
          <p:cNvPr id="66563" name="标题 1"/>
          <p:cNvSpPr>
            <a:spLocks noGrp="1"/>
          </p:cNvSpPr>
          <p:nvPr>
            <p:ph type="title"/>
          </p:nvPr>
        </p:nvSpPr>
        <p:spPr>
          <a:xfrm>
            <a:off x="1547813" y="404813"/>
            <a:ext cx="4752975" cy="1139825"/>
          </a:xfrm>
        </p:spPr>
        <p:txBody>
          <a:bodyPr vert="horz" wrap="square" lIns="91440" tIns="45720" rIns="91440" bIns="45720" anchor="ctr" anchorCtr="0"/>
          <a:lstStyle/>
          <a:p>
            <a:pPr>
              <a:buNone/>
            </a:pPr>
            <a:r>
              <a:rPr lang="en-US" altLang="zh-CN" b="1" dirty="0"/>
              <a:t>STL</a:t>
            </a:r>
            <a:r>
              <a:rPr lang="zh-CN" altLang="en-US" b="1" dirty="0"/>
              <a:t>算法举例</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31800" y="1989138"/>
            <a:ext cx="8712200" cy="4535488"/>
          </a:xfrm>
        </p:spPr>
        <p:txBody>
          <a:bodyPr vert="horz" wrap="square" lIns="91440" tIns="45720" rIns="91440" bIns="45720" numCol="1" anchor="t" anchorCtr="0" compatLnSpc="1">
            <a:normAutofit/>
          </a:bodyPr>
          <a:lstStyle/>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p"/>
              <a:defRPr/>
            </a:pPr>
            <a:r>
              <a:rPr kumimoji="0" lang="zh-CN" altLang="en-US" sz="2400" b="1" i="0" u="none" strike="noStrike" kern="0" cap="none" spc="0" normalizeH="0" baseline="0" noProof="0">
                <a:ln>
                  <a:noFill/>
                </a:ln>
                <a:solidFill>
                  <a:schemeClr val="tx2"/>
                </a:solidFill>
                <a:effectLst/>
                <a:uLnTx/>
                <a:uFillTx/>
                <a:latin typeface="+mn-lt"/>
                <a:ea typeface="+mn-ea"/>
                <a:cs typeface="+mn-cs"/>
              </a:rPr>
              <a:t>统计“软件工程”</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专业的人数</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chemeClr val="tx2"/>
                </a:solidFill>
                <a:effectLst/>
                <a:uLnTx/>
                <a:uFillTx/>
                <a:latin typeface="+mn-lt"/>
                <a:ea typeface="+mn-ea"/>
              </a:rPr>
              <a:t>bool</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rPr>
              <a:t>match_major</a:t>
            </a:r>
            <a:r>
              <a:rPr kumimoji="0" lang="en-US" altLang="zh-CN" sz="2000" b="1" i="0" u="none" strike="noStrike" kern="0" cap="none" spc="0" normalizeH="0" baseline="0" noProof="0" dirty="0">
                <a:ln>
                  <a:noFill/>
                </a:ln>
                <a:solidFill>
                  <a:schemeClr val="tx2"/>
                </a:solidFill>
                <a:effectLst/>
                <a:uLnTx/>
                <a:uFillTx/>
                <a:latin typeface="+mn-lt"/>
                <a:ea typeface="+mn-ea"/>
              </a:rPr>
              <a:t>(Student &amp;</a:t>
            </a:r>
            <a:r>
              <a:rPr kumimoji="0" lang="en-US" altLang="zh-CN" sz="2000" b="1" i="0" u="none" strike="noStrike" kern="0" cap="none" spc="0" normalizeH="0" baseline="0" noProof="0" err="1">
                <a:ln>
                  <a:noFill/>
                </a:ln>
                <a:solidFill>
                  <a:schemeClr val="tx2"/>
                </a:solidFill>
                <a:effectLst/>
                <a:uLnTx/>
                <a:uFillTx/>
                <a:latin typeface="+mn-lt"/>
                <a:ea typeface="+mn-ea"/>
              </a:rPr>
              <a:t>st</a:t>
            </a:r>
            <a:r>
              <a:rPr kumimoji="0" lang="en-US" altLang="zh-CN" sz="2000" b="1" i="0" u="none" strike="noStrike" kern="0" cap="none" spc="0" normalizeH="0" baseline="0" noProof="0">
                <a:ln>
                  <a:noFill/>
                </a:ln>
                <a:solidFill>
                  <a:schemeClr val="tx2"/>
                </a:solidFill>
                <a:effectLst/>
                <a:uLnTx/>
                <a:uFillTx/>
                <a:latin typeface="+mn-lt"/>
                <a:ea typeface="+mn-ea"/>
              </a:rPr>
              <a:t>)</a:t>
            </a:r>
            <a:r>
              <a:rPr kumimoji="0" lang="zh-CN" altLang="en-US"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a:ln>
                  <a:noFill/>
                </a:ln>
                <a:solidFill>
                  <a:schemeClr val="tx2"/>
                </a:solidFill>
                <a:effectLst/>
                <a:uLnTx/>
                <a:uFillTx/>
                <a:latin typeface="+mn-lt"/>
                <a:ea typeface="+mn-ea"/>
              </a:rPr>
              <a:t>{ </a:t>
            </a:r>
            <a:endParaRPr kumimoji="0" lang="en-US" altLang="zh-CN" sz="2000" b="1" i="0" u="none" strike="noStrike" kern="0" cap="none" spc="0" normalizeH="0" baseline="0" noProof="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a:ln>
                  <a:noFill/>
                </a:ln>
                <a:solidFill>
                  <a:schemeClr val="tx2"/>
                </a:solidFill>
                <a:effectLst/>
                <a:uLnTx/>
                <a:uFillTx/>
                <a:latin typeface="+mn-lt"/>
                <a:ea typeface="+mn-ea"/>
              </a:rPr>
              <a:t>    return </a:t>
            </a:r>
            <a:r>
              <a:rPr kumimoji="0" lang="en-US" altLang="zh-CN" sz="2000" b="1" i="0" u="none" strike="noStrike" kern="0" cap="none" spc="0" normalizeH="0" baseline="0" noProof="0" dirty="0" err="1">
                <a:ln>
                  <a:noFill/>
                </a:ln>
                <a:solidFill>
                  <a:schemeClr val="tx2"/>
                </a:solidFill>
                <a:effectLst/>
                <a:uLnTx/>
                <a:uFillTx/>
                <a:latin typeface="+mn-lt"/>
                <a:ea typeface="+mn-ea"/>
              </a:rPr>
              <a:t>st.get_major</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a:ln>
                  <a:noFill/>
                </a:ln>
                <a:solidFill>
                  <a:schemeClr val="tx2"/>
                </a:solidFill>
                <a:effectLst/>
                <a:uLnTx/>
                <a:uFillTx/>
                <a:latin typeface="+mn-lt"/>
                <a:ea typeface="+mn-ea"/>
              </a:rPr>
              <a:t>== SOFTWARE;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chemeClr val="tx2"/>
                </a:solidFill>
                <a:effectLst/>
                <a:uLnTx/>
                <a:uFillTx/>
                <a:latin typeface="+mn-lt"/>
                <a:ea typeface="+mn-ea"/>
              </a:rPr>
              <a:t>cout</a:t>
            </a:r>
            <a:r>
              <a:rPr kumimoji="0" lang="en-US" altLang="zh-CN" sz="2000" b="1" i="0" u="none" strike="noStrike" kern="0" cap="none" spc="0" normalizeH="0" baseline="0" noProof="0" dirty="0">
                <a:ln>
                  <a:noFill/>
                </a:ln>
                <a:solidFill>
                  <a:schemeClr val="tx2"/>
                </a:solidFill>
                <a:effectLst/>
                <a:uLnTx/>
                <a:uFillTx/>
                <a:latin typeface="+mn-lt"/>
                <a:ea typeface="+mn-ea"/>
              </a:rPr>
              <a:t> &lt;&lt;  </a:t>
            </a:r>
            <a:r>
              <a:rPr kumimoji="0" lang="en-US" altLang="zh-CN" sz="2000" b="1" i="0" u="none" strike="noStrike" kern="0" cap="none" spc="0" normalizeH="0" baseline="0" noProof="0" dirty="0" err="1">
                <a:ln>
                  <a:noFill/>
                </a:ln>
                <a:solidFill>
                  <a:srgbClr val="0000FF"/>
                </a:solidFill>
                <a:effectLst/>
                <a:uLnTx/>
                <a:uFillTx/>
                <a:latin typeface="+mn-lt"/>
                <a:ea typeface="+mn-ea"/>
              </a:rPr>
              <a:t>count</a:t>
            </a:r>
            <a:r>
              <a:rPr kumimoji="0" lang="en-US" altLang="zh-CN" sz="2000" b="1" i="0" u="none" strike="noStrike" kern="0" cap="none" spc="0" normalizeH="0" baseline="0" noProof="0" err="1">
                <a:ln>
                  <a:noFill/>
                </a:ln>
                <a:solidFill>
                  <a:srgbClr val="0000FF"/>
                </a:solidFill>
                <a:effectLst/>
                <a:uLnTx/>
                <a:uFillTx/>
                <a:latin typeface="+mn-lt"/>
                <a:ea typeface="+mn-ea"/>
              </a:rPr>
              <a:t>_</a:t>
            </a:r>
            <a:r>
              <a:rPr kumimoji="0" lang="en-US" altLang="zh-CN" sz="2000" b="1" i="0" u="none" strike="noStrike" kern="0" cap="none" spc="0" normalizeH="0" baseline="0" noProof="0">
                <a:ln>
                  <a:noFill/>
                </a:ln>
                <a:solidFill>
                  <a:srgbClr val="0000FF"/>
                </a:solidFill>
                <a:effectLst/>
                <a:uLnTx/>
                <a:uFillTx/>
                <a:latin typeface="+mn-lt"/>
                <a:ea typeface="+mn-ea"/>
              </a:rPr>
              <a:t>if</a:t>
            </a:r>
            <a:r>
              <a:rPr kumimoji="0" lang="en-US" altLang="zh-CN" sz="2000" b="1" i="0" u="none" strike="noStrike" kern="0" cap="none" spc="0" normalizeH="0" baseline="0" noProof="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a:t>
            </a:r>
            <a:r>
              <a:rPr kumimoji="0" lang="en-US" altLang="zh-CN" sz="2000" b="1" i="0" u="none" strike="noStrike" kern="0" cap="none" spc="0" normalizeH="0" baseline="0" noProof="0" err="1">
                <a:ln>
                  <a:noFill/>
                </a:ln>
                <a:solidFill>
                  <a:schemeClr val="tx2"/>
                </a:solidFill>
                <a:effectLst/>
                <a:uLnTx/>
                <a:uFillTx/>
                <a:latin typeface="+mn-lt"/>
                <a:ea typeface="+mn-ea"/>
              </a:rPr>
              <a:t>begin</a:t>
            </a:r>
            <a:r>
              <a:rPr kumimoji="0" lang="en-US" altLang="zh-CN" sz="2000" b="1" i="0" u="none" strike="noStrike" kern="0" cap="none" spc="0" normalizeH="0" baseline="0" noProof="0">
                <a:ln>
                  <a:noFill/>
                </a:ln>
                <a:solidFill>
                  <a:schemeClr val="tx2"/>
                </a:solidFill>
                <a:effectLst/>
                <a:uLnTx/>
                <a:uFillTx/>
                <a:latin typeface="+mn-lt"/>
                <a:ea typeface="+mn-ea"/>
              </a:rPr>
              <a:t>(), students</a:t>
            </a:r>
            <a:r>
              <a:rPr kumimoji="0" lang="en-US" altLang="zh-CN" sz="2000" b="1" i="0" u="none" strike="noStrike" kern="0" cap="none" spc="0" normalizeH="0" baseline="0" noProof="0" dirty="0" err="1">
                <a:ln>
                  <a:noFill/>
                </a:ln>
                <a:solidFill>
                  <a:schemeClr val="tx2"/>
                </a:solidFill>
                <a:effectLst/>
                <a:uLnTx/>
                <a:uFillTx/>
                <a:latin typeface="+mn-lt"/>
                <a:ea typeface="+mn-ea"/>
              </a:rPr>
              <a:t>.</a:t>
            </a:r>
            <a:r>
              <a:rPr kumimoji="0" lang="en-US" altLang="zh-CN" sz="2000" b="1" i="0" u="none" strike="noStrike" kern="0" cap="none" spc="0" normalizeH="0" baseline="0" noProof="0" err="1">
                <a:ln>
                  <a:noFill/>
                </a:ln>
                <a:solidFill>
                  <a:schemeClr val="tx2"/>
                </a:solidFill>
                <a:effectLst/>
                <a:uLnTx/>
                <a:uFillTx/>
                <a:latin typeface="+mn-lt"/>
                <a:ea typeface="+mn-ea"/>
              </a:rPr>
              <a:t>end</a:t>
            </a:r>
            <a:r>
              <a:rPr kumimoji="0" lang="en-US" altLang="zh-CN" sz="2000" b="1" i="0" u="none" strike="noStrike" kern="0" cap="none" spc="0" normalizeH="0" baseline="0" noProof="0">
                <a:ln>
                  <a:noFill/>
                </a:ln>
                <a:solidFill>
                  <a:schemeClr val="tx2"/>
                </a:solidFill>
                <a:effectLst/>
                <a:uLnTx/>
                <a:uFillTx/>
                <a:latin typeface="+mn-lt"/>
                <a:ea typeface="+mn-ea"/>
              </a:rPr>
              <a:t>(), </a:t>
            </a:r>
            <a:r>
              <a:rPr kumimoji="0" lang="en-US" altLang="zh-CN" sz="2000" b="1" i="0" u="none" strike="noStrike" kern="0" cap="none" spc="0" normalizeH="0" baseline="0" noProof="0">
                <a:ln>
                  <a:noFill/>
                </a:ln>
                <a:solidFill>
                  <a:srgbClr val="FFC000"/>
                </a:solidFill>
                <a:effectLst/>
                <a:uLnTx/>
                <a:uFillTx/>
                <a:latin typeface="+mn-lt"/>
                <a:ea typeface="宋体" panose="02010600030101010101" pitchFamily="2" charset="-122"/>
              </a:rPr>
              <a:t>match</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rPr>
              <a:t>_</a:t>
            </a:r>
            <a:r>
              <a:rPr kumimoji="0" lang="en-US" altLang="zh-CN" sz="2000" b="1" i="0" u="none" strike="noStrike" kern="0" cap="none" spc="0" normalizeH="0" baseline="0" noProof="0" err="1">
                <a:ln>
                  <a:noFill/>
                </a:ln>
                <a:solidFill>
                  <a:srgbClr val="FFC000"/>
                </a:solidFill>
                <a:effectLst/>
                <a:uLnTx/>
                <a:uFillTx/>
                <a:latin typeface="+mn-lt"/>
                <a:ea typeface="宋体" panose="02010600030101010101" pitchFamily="2" charset="-122"/>
              </a:rPr>
              <a:t>major</a:t>
            </a:r>
            <a:r>
              <a:rPr kumimoji="0" lang="en-US" altLang="zh-CN" sz="2000" b="1" i="0" u="none" strike="noStrike" kern="0" cap="none" spc="0" normalizeH="0" baseline="0" noProof="0">
                <a:ln>
                  <a:noFill/>
                </a:ln>
                <a:solidFill>
                  <a:schemeClr val="tx2"/>
                </a:solidFill>
                <a:effectLst/>
                <a:uLnTx/>
                <a:uFillTx/>
                <a:latin typeface="+mn-lt"/>
                <a:ea typeface="+mn-ea"/>
              </a:rPr>
              <a:t>);</a:t>
            </a:r>
            <a:endParaRPr kumimoji="0" lang="en-US" altLang="zh-CN" sz="2000" b="1" i="0" u="none" strike="noStrike" kern="0" cap="none" spc="0" normalizeH="0" baseline="0" noProof="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endParaRPr kumimoji="0" lang="en-US" altLang="zh-CN" sz="10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p"/>
              <a:defRPr/>
            </a:pPr>
            <a:r>
              <a:rPr kumimoji="0" lang="zh-CN" altLang="en-US" sz="2400" b="1" i="0" u="none" strike="noStrike" kern="0" cap="none" spc="0" normalizeH="0" baseline="0" noProof="0">
                <a:ln>
                  <a:noFill/>
                </a:ln>
                <a:solidFill>
                  <a:schemeClr val="tx2"/>
                </a:solidFill>
                <a:effectLst/>
                <a:uLnTx/>
                <a:uFillTx/>
                <a:latin typeface="+mn-lt"/>
                <a:ea typeface="+mn-ea"/>
                <a:cs typeface="+mn-cs"/>
              </a:rPr>
              <a:t>统计“数字媒体”</a:t>
            </a:r>
            <a:r>
              <a:rPr kumimoji="0" lang="zh-CN" altLang="en-US" sz="2400" b="1" i="0" u="none" strike="noStrike" kern="0" cap="none" spc="0" normalizeH="0" baseline="0" noProof="0" dirty="0">
                <a:ln>
                  <a:noFill/>
                </a:ln>
                <a:solidFill>
                  <a:schemeClr val="tx2"/>
                </a:solidFill>
                <a:effectLst/>
                <a:uLnTx/>
                <a:uFillTx/>
                <a:latin typeface="+mn-lt"/>
                <a:ea typeface="+mn-ea"/>
                <a:cs typeface="+mn-cs"/>
              </a:rPr>
              <a:t>专业</a:t>
            </a:r>
            <a:r>
              <a:rPr kumimoji="0" lang="zh-CN" altLang="en-US" sz="2400" b="1" i="0" u="none" strike="noStrike" kern="0" cap="none" spc="0" normalizeH="0" baseline="0" noProof="0">
                <a:ln>
                  <a:noFill/>
                </a:ln>
                <a:solidFill>
                  <a:schemeClr val="tx2"/>
                </a:solidFill>
                <a:effectLst/>
                <a:uLnTx/>
                <a:uFillTx/>
                <a:latin typeface="+mn-lt"/>
                <a:ea typeface="+mn-ea"/>
                <a:cs typeface="+mn-cs"/>
              </a:rPr>
              <a:t>的人数</a:t>
            </a:r>
            <a:endParaRPr kumimoji="0" lang="en-US" altLang="zh-CN" sz="2400" b="1" i="0" u="none" strike="noStrike" kern="0" cap="none" spc="0" normalizeH="0" baseline="0" noProof="0">
              <a:ln>
                <a:noFill/>
              </a:ln>
              <a:solidFill>
                <a:schemeClr val="tx2"/>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600" b="1" i="0" u="none" strike="noStrike" kern="0" cap="none" spc="0" normalizeH="0" baseline="0" noProof="0">
                <a:ln>
                  <a:noFill/>
                </a:ln>
                <a:solidFill>
                  <a:schemeClr val="tx2"/>
                </a:solidFill>
                <a:effectLst/>
                <a:uLnTx/>
                <a:uFillTx/>
                <a:latin typeface="+mn-lt"/>
                <a:ea typeface="+mn-ea"/>
                <a:cs typeface="+mn-cs"/>
              </a:rPr>
              <a:t>     </a:t>
            </a:r>
            <a:r>
              <a:rPr kumimoji="0" lang="en-US" altLang="zh-CN" sz="2000" b="1" i="0" u="none" strike="noStrike" kern="0" cap="none" spc="0" normalizeH="0" baseline="0" noProof="0">
                <a:ln>
                  <a:noFill/>
                </a:ln>
                <a:solidFill>
                  <a:schemeClr val="tx2"/>
                </a:solidFill>
                <a:effectLst/>
                <a:uLnTx/>
                <a:uFillTx/>
                <a:latin typeface="+mn-lt"/>
                <a:ea typeface="+mn-ea"/>
                <a:cs typeface="+mn-cs"/>
              </a:rPr>
              <a:t>bool </a:t>
            </a:r>
            <a:r>
              <a:rPr kumimoji="0" lang="en-US" altLang="zh-CN" sz="2000" b="1" i="0" u="none" strike="noStrike" kern="0" cap="none" spc="0" normalizeH="0" baseline="0" noProof="0" dirty="0">
                <a:ln>
                  <a:noFill/>
                </a:ln>
                <a:solidFill>
                  <a:srgbClr val="FFC000"/>
                </a:solidFill>
                <a:effectLst/>
                <a:uLnTx/>
                <a:uFillTx/>
                <a:latin typeface="+mn-lt"/>
                <a:ea typeface="宋体" panose="02010600030101010101" pitchFamily="2" charset="-122"/>
                <a:cs typeface="+mn-cs"/>
              </a:rPr>
              <a:t>match_major2</a:t>
            </a:r>
            <a:r>
              <a:rPr kumimoji="0" lang="en-US" altLang="zh-CN" sz="2000" b="1" i="0" u="none" strike="noStrike" kern="0" cap="none" spc="0" normalizeH="0" baseline="0" noProof="0" dirty="0">
                <a:ln>
                  <a:noFill/>
                </a:ln>
                <a:solidFill>
                  <a:schemeClr val="tx2"/>
                </a:solidFill>
                <a:effectLst/>
                <a:uLnTx/>
                <a:uFillTx/>
                <a:latin typeface="+mn-lt"/>
                <a:ea typeface="+mn-ea"/>
                <a:cs typeface="+mn-cs"/>
              </a:rPr>
              <a:t>(Student </a:t>
            </a:r>
            <a:r>
              <a:rPr kumimoji="0" lang="en-US" altLang="zh-CN" sz="2000" b="1" i="0" u="none" strike="noStrike" kern="0" cap="none" spc="0" normalizeH="0" baseline="0" noProof="0">
                <a:ln>
                  <a:noFill/>
                </a:ln>
                <a:solidFill>
                  <a:schemeClr val="tx2"/>
                </a:solidFill>
                <a:effectLst/>
                <a:uLnTx/>
                <a:uFillTx/>
                <a:latin typeface="+mn-lt"/>
                <a:ea typeface="+mn-ea"/>
                <a:cs typeface="+mn-cs"/>
              </a:rPr>
              <a:t>&amp;st)</a:t>
            </a:r>
            <a:r>
              <a:rPr kumimoji="0" lang="zh-CN" altLang="en-US" sz="2000" b="1" i="0" u="none" strike="noStrike" kern="0" cap="none" spc="0" normalizeH="0" baseline="0" noProof="0">
                <a:ln>
                  <a:noFill/>
                </a:ln>
                <a:solidFill>
                  <a:schemeClr val="tx2"/>
                </a:solidFill>
                <a:effectLst/>
                <a:uLnTx/>
                <a:uFillTx/>
                <a:latin typeface="+mn-lt"/>
                <a:ea typeface="+mn-ea"/>
                <a:cs typeface="+mn-cs"/>
              </a:rPr>
              <a:t> </a:t>
            </a:r>
            <a:r>
              <a:rPr kumimoji="0" lang="en-US" altLang="zh-CN" sz="2000" b="1" i="0" u="none" strike="noStrike" kern="0" cap="none" spc="0" normalizeH="0" baseline="0" noProof="0">
                <a:ln>
                  <a:noFill/>
                </a:ln>
                <a:solidFill>
                  <a:schemeClr val="tx2"/>
                </a:solidFill>
                <a:effectLst/>
                <a:uLnTx/>
                <a:uFillTx/>
                <a:latin typeface="+mn-lt"/>
                <a:ea typeface="+mn-ea"/>
                <a:cs typeface="+mn-cs"/>
              </a:rPr>
              <a:t>{ </a:t>
            </a:r>
            <a:endParaRPr kumimoji="0" lang="en-US" altLang="zh-CN" sz="2000" b="1" i="0" u="none" strike="noStrike" kern="0" cap="none" spc="0" normalizeH="0" baseline="0" noProof="0">
              <a:ln>
                <a:noFill/>
              </a:ln>
              <a:solidFill>
                <a:schemeClr val="tx2"/>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None/>
              <a:defRPr/>
            </a:pPr>
            <a:r>
              <a:rPr kumimoji="0" lang="en-US" altLang="zh-CN" sz="2000" b="1" i="0" u="none" strike="noStrike" kern="0" cap="none" spc="0" normalizeH="0" baseline="0" noProof="0">
                <a:ln>
                  <a:noFill/>
                </a:ln>
                <a:solidFill>
                  <a:schemeClr val="tx2"/>
                </a:solidFill>
                <a:effectLst/>
                <a:uLnTx/>
                <a:uFillTx/>
                <a:latin typeface="+mn-lt"/>
                <a:ea typeface="+mn-ea"/>
                <a:cs typeface="+mn-cs"/>
              </a:rPr>
              <a:t>          return st.get_major() == DIGITAL_MEDIA; </a:t>
            </a:r>
            <a:endParaRPr kumimoji="0" lang="en-US" altLang="zh-CN" sz="2000" b="1" i="0" u="none" strike="noStrike" kern="0" cap="none" spc="0" normalizeH="0" baseline="0" noProof="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chemeClr val="tx2"/>
                </a:solidFill>
                <a:effectLst/>
                <a:uLnTx/>
                <a:uFillTx/>
                <a:latin typeface="+mn-lt"/>
                <a:ea typeface="+mn-ea"/>
              </a:rPr>
              <a:t>cout</a:t>
            </a:r>
            <a:r>
              <a:rPr kumimoji="0" lang="en-US" altLang="zh-CN" sz="2000" b="1" i="0" u="none" strike="noStrike" kern="0" cap="none" spc="0" normalizeH="0" baseline="0" noProof="0" dirty="0">
                <a:ln>
                  <a:noFill/>
                </a:ln>
                <a:solidFill>
                  <a:schemeClr val="tx2"/>
                </a:solidFill>
                <a:effectLst/>
                <a:uLnTx/>
                <a:uFillTx/>
                <a:latin typeface="+mn-lt"/>
                <a:ea typeface="+mn-ea"/>
              </a:rPr>
              <a:t> &lt;&lt;  </a:t>
            </a:r>
            <a:r>
              <a:rPr kumimoji="0" lang="en-US" altLang="zh-CN" sz="2000" b="1" i="0" u="none" strike="noStrike" kern="0" cap="none" spc="0" normalizeH="0" baseline="0" noProof="0" dirty="0" err="1">
                <a:ln>
                  <a:noFill/>
                </a:ln>
                <a:solidFill>
                  <a:srgbClr val="0000FF"/>
                </a:solidFill>
                <a:effectLst/>
                <a:uLnTx/>
                <a:uFillTx/>
                <a:latin typeface="+mn-lt"/>
                <a:ea typeface="+mn-ea"/>
              </a:rPr>
              <a:t>count_if</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a:t>
            </a:r>
            <a:r>
              <a:rPr kumimoji="0" lang="en-US" altLang="zh-CN" sz="2000" b="1" i="0" u="none" strike="noStrike" kern="0" cap="none" spc="0" normalizeH="0" baseline="0" noProof="0" err="1">
                <a:ln>
                  <a:noFill/>
                </a:ln>
                <a:solidFill>
                  <a:schemeClr val="tx2"/>
                </a:solidFill>
                <a:effectLst/>
                <a:uLnTx/>
                <a:uFillTx/>
                <a:latin typeface="+mn-lt"/>
                <a:ea typeface="+mn-ea"/>
              </a:rPr>
              <a:t>begin</a:t>
            </a:r>
            <a:r>
              <a:rPr kumimoji="0" lang="en-US" altLang="zh-CN" sz="2000" b="1" i="0" u="none" strike="noStrike" kern="0" cap="none" spc="0" normalizeH="0" baseline="0" noProof="0">
                <a:ln>
                  <a:noFill/>
                </a:ln>
                <a:solidFill>
                  <a:schemeClr val="tx2"/>
                </a:solidFill>
                <a:effectLst/>
                <a:uLnTx/>
                <a:uFillTx/>
                <a:latin typeface="+mn-lt"/>
                <a:ea typeface="+mn-ea"/>
              </a:rPr>
              <a:t>(), students</a:t>
            </a:r>
            <a:r>
              <a:rPr kumimoji="0" lang="en-US" altLang="zh-CN" sz="2000" b="1" i="0" u="none" strike="noStrike" kern="0" cap="none" spc="0" normalizeH="0" baseline="0" noProof="0" dirty="0" err="1">
                <a:ln>
                  <a:noFill/>
                </a:ln>
                <a:solidFill>
                  <a:schemeClr val="tx2"/>
                </a:solidFill>
                <a:effectLst/>
                <a:uLnTx/>
                <a:uFillTx/>
                <a:latin typeface="+mn-lt"/>
                <a:ea typeface="+mn-ea"/>
              </a:rPr>
              <a:t>.</a:t>
            </a:r>
            <a:r>
              <a:rPr kumimoji="0" lang="en-US" altLang="zh-CN" sz="2000" b="1" i="0" u="none" strike="noStrike" kern="0" cap="none" spc="0" normalizeH="0" baseline="0" noProof="0" err="1">
                <a:ln>
                  <a:noFill/>
                </a:ln>
                <a:solidFill>
                  <a:schemeClr val="tx2"/>
                </a:solidFill>
                <a:effectLst/>
                <a:uLnTx/>
                <a:uFillTx/>
                <a:latin typeface="+mn-lt"/>
                <a:ea typeface="+mn-ea"/>
              </a:rPr>
              <a:t>end</a:t>
            </a:r>
            <a:r>
              <a:rPr kumimoji="0" lang="en-US" altLang="zh-CN" sz="2000" b="1" i="0" u="none" strike="noStrike" kern="0" cap="none" spc="0" normalizeH="0" baseline="0" noProof="0">
                <a:ln>
                  <a:noFill/>
                </a:ln>
                <a:solidFill>
                  <a:schemeClr val="tx2"/>
                </a:solidFill>
                <a:effectLst/>
                <a:uLnTx/>
                <a:uFillTx/>
                <a:latin typeface="+mn-lt"/>
                <a:ea typeface="+mn-ea"/>
              </a:rPr>
              <a:t>(), </a:t>
            </a:r>
            <a:r>
              <a:rPr kumimoji="0" lang="en-US" altLang="zh-CN" sz="2000" b="1" i="0" u="none" strike="noStrike" kern="0" cap="none" spc="0" normalizeH="0" baseline="0" noProof="0">
                <a:ln>
                  <a:noFill/>
                </a:ln>
                <a:solidFill>
                  <a:srgbClr val="FFC000"/>
                </a:solidFill>
                <a:effectLst/>
                <a:uLnTx/>
                <a:uFillTx/>
                <a:latin typeface="+mn-lt"/>
                <a:ea typeface="宋体" panose="02010600030101010101" pitchFamily="2" charset="-122"/>
                <a:cs typeface="+mn-cs"/>
              </a:rPr>
              <a:t>match</a:t>
            </a:r>
            <a:r>
              <a:rPr kumimoji="0" lang="en-US" altLang="zh-CN" sz="2000" b="1" i="0" u="none" strike="noStrike" kern="0" cap="none" spc="0" normalizeH="0" baseline="0" noProof="0" dirty="0">
                <a:ln>
                  <a:noFill/>
                </a:ln>
                <a:solidFill>
                  <a:srgbClr val="FFC000"/>
                </a:solidFill>
                <a:effectLst/>
                <a:uLnTx/>
                <a:uFillTx/>
                <a:latin typeface="+mn-lt"/>
                <a:ea typeface="宋体" panose="02010600030101010101" pitchFamily="2" charset="-122"/>
                <a:cs typeface="+mn-cs"/>
              </a:rPr>
              <a:t>_</a:t>
            </a:r>
            <a:r>
              <a:rPr kumimoji="0" lang="en-US" altLang="zh-CN" sz="2000" b="1" i="0" u="none" strike="noStrike" kern="0" cap="none" spc="0" normalizeH="0" baseline="0" noProof="0">
                <a:ln>
                  <a:noFill/>
                </a:ln>
                <a:solidFill>
                  <a:srgbClr val="FFC000"/>
                </a:solidFill>
                <a:effectLst/>
                <a:uLnTx/>
                <a:uFillTx/>
                <a:latin typeface="+mn-lt"/>
                <a:ea typeface="宋体" panose="02010600030101010101" pitchFamily="2" charset="-122"/>
                <a:cs typeface="+mn-cs"/>
              </a:rPr>
              <a:t>major2</a:t>
            </a:r>
            <a:r>
              <a:rPr kumimoji="0" lang="en-US" altLang="zh-CN" sz="2000" b="1" i="0" u="none" strike="noStrike" kern="0" cap="none" spc="0" normalizeH="0" baseline="0" noProof="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p:txBody>
      </p:sp>
      <p:sp>
        <p:nvSpPr>
          <p:cNvPr id="67587" name="标题 1"/>
          <p:cNvSpPr>
            <a:spLocks noGrp="1"/>
          </p:cNvSpPr>
          <p:nvPr>
            <p:ph type="title"/>
          </p:nvPr>
        </p:nvSpPr>
        <p:spPr>
          <a:xfrm>
            <a:off x="1547813" y="404813"/>
            <a:ext cx="5000830" cy="1139825"/>
          </a:xfrm>
        </p:spPr>
        <p:txBody>
          <a:bodyPr vert="horz" wrap="square" lIns="91440" tIns="45720" rIns="91440" bIns="45720" anchor="ctr" anchorCtr="0"/>
          <a:lstStyle/>
          <a:p>
            <a:pPr>
              <a:buNone/>
            </a:pPr>
            <a:r>
              <a:rPr lang="en-US" altLang="zh-CN" b="1" dirty="0"/>
              <a:t>STL</a:t>
            </a:r>
            <a:r>
              <a:rPr lang="zh-CN" altLang="en-US" b="1" dirty="0"/>
              <a:t>算法举例</a:t>
            </a:r>
            <a:endParaRPr lang="zh-CN" altLang="en-US" b="1" dirty="0"/>
          </a:p>
        </p:txBody>
      </p:sp>
      <p:sp>
        <p:nvSpPr>
          <p:cNvPr id="2" name="灯片编号占位符 1"/>
          <p:cNvSpPr>
            <a:spLocks noGrp="1"/>
          </p:cNvSpPr>
          <p:nvPr>
            <p:ph type="sldNum" sz="quarter" idx="12"/>
          </p:nvPr>
        </p:nvSpPr>
        <p:spPr>
          <a:xfrm>
            <a:off x="1524000" y="6248400"/>
            <a:ext cx="1362952" cy="457200"/>
          </a:xfrm>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 calcmode="lin" valueType="num">
                                      <p:cBhvr additive="base">
                                        <p:cTn id="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 calcmode="lin" valueType="num">
                                      <p:cBhvr additive="base">
                                        <p:cTn id="1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 calcmode="lin" valueType="num">
                                      <p:cBhvr additive="base">
                                        <p:cTn id="1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8" end="8"/>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anim calcmode="lin" valueType="num">
                                      <p:cBhvr additive="base">
                                        <p:cTn id="2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 calcmode="lin" valueType="num">
                                      <p:cBhvr additive="base">
                                        <p:cTn id="2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4925" y="1052736"/>
            <a:ext cx="9144000" cy="5184775"/>
          </a:xfrm>
        </p:spPr>
        <p:txBody>
          <a:bodyPr vert="horz" wrap="square" lIns="91440" tIns="45720" rIns="91440" bIns="45720" numCol="1" anchor="t" anchorCtr="0" compatLnSpc="1">
            <a:normAutofit fontScale="92500" lnSpcReduction="10000"/>
          </a:bodyPr>
          <a:lstStyle/>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p"/>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利用函数对象来解决上面的问题</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class </a:t>
            </a:r>
            <a:r>
              <a:rPr kumimoji="0" lang="en-US" altLang="zh-CN" sz="2000" b="1" i="0" u="none" strike="noStrike" kern="0" cap="none" spc="0" normalizeH="0" baseline="0" noProof="0" dirty="0" err="1">
                <a:ln>
                  <a:noFill/>
                </a:ln>
                <a:solidFill>
                  <a:schemeClr val="tx2"/>
                </a:solidFill>
                <a:effectLst/>
                <a:uLnTx/>
                <a:uFillTx/>
                <a:latin typeface="+mn-lt"/>
                <a:ea typeface="+mn-ea"/>
              </a:rPr>
              <a:t>MatchMajor</a:t>
            </a: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Major </a:t>
            </a:r>
            <a:r>
              <a:rPr kumimoji="0" lang="en-US" altLang="zh-CN" sz="2000" b="1" i="0" u="none" strike="noStrike" kern="0" cap="none" spc="0" normalizeH="0" baseline="0" noProof="0" dirty="0" err="1">
                <a:ln>
                  <a:noFill/>
                </a:ln>
                <a:solidFill>
                  <a:schemeClr val="tx2"/>
                </a:solidFill>
                <a:effectLst/>
                <a:uLnTx/>
                <a:uFillTx/>
                <a:latin typeface="+mn-lt"/>
                <a:ea typeface="+mn-ea"/>
              </a:rPr>
              <a:t>major</a:t>
            </a: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public:</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MatchMajor</a:t>
            </a:r>
            <a:r>
              <a:rPr kumimoji="0" lang="en-US" altLang="zh-CN" sz="2000" b="1" i="0" u="none" strike="noStrike" kern="0" cap="none" spc="0" normalizeH="0" baseline="0" noProof="0" dirty="0">
                <a:ln>
                  <a:noFill/>
                </a:ln>
                <a:solidFill>
                  <a:schemeClr val="tx2"/>
                </a:solidFill>
                <a:effectLst/>
                <a:uLnTx/>
                <a:uFillTx/>
                <a:latin typeface="+mn-lt"/>
                <a:ea typeface="+mn-ea"/>
              </a:rPr>
              <a:t> (Major m)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major = m;</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bool </a:t>
            </a:r>
            <a:r>
              <a:rPr kumimoji="0" lang="en-US" altLang="zh-CN" sz="2000" b="1" i="0" u="none" strike="noStrike" kern="0" cap="none" spc="0" normalizeH="0" baseline="0" noProof="0" dirty="0">
                <a:ln>
                  <a:noFill/>
                </a:ln>
                <a:solidFill>
                  <a:srgbClr val="FFC000"/>
                </a:solidFill>
                <a:effectLst/>
                <a:uLnTx/>
                <a:uFillTx/>
                <a:latin typeface="+mn-lt"/>
                <a:ea typeface="宋体" panose="02010600030101010101" pitchFamily="2" charset="-122"/>
                <a:cs typeface="+mn-cs"/>
              </a:rPr>
              <a:t>operator() </a:t>
            </a:r>
            <a:r>
              <a:rPr kumimoji="0" lang="en-US" altLang="zh-CN" sz="2000" b="1" i="0" u="none" strike="noStrike" kern="0" cap="none" spc="0" normalizeH="0" baseline="0" noProof="0" dirty="0">
                <a:ln>
                  <a:noFill/>
                </a:ln>
                <a:solidFill>
                  <a:schemeClr val="tx2"/>
                </a:solidFill>
                <a:effectLst/>
                <a:uLnTx/>
                <a:uFillTx/>
                <a:latin typeface="+mn-lt"/>
                <a:ea typeface="+mn-ea"/>
              </a:rPr>
              <a:t>(Student&amp; </a:t>
            </a:r>
            <a:r>
              <a:rPr kumimoji="0" lang="en-US" altLang="zh-CN" sz="2000" b="1" i="0" u="none" strike="noStrike" kern="0" cap="none" spc="0" normalizeH="0" baseline="0" noProof="0" dirty="0" err="1">
                <a:ln>
                  <a:noFill/>
                </a:ln>
                <a:solidFill>
                  <a:schemeClr val="tx2"/>
                </a:solidFill>
                <a:effectLst/>
                <a:uLnTx/>
                <a:uFillTx/>
                <a:latin typeface="+mn-lt"/>
                <a:ea typeface="+mn-ea"/>
              </a:rPr>
              <a:t>st</a:t>
            </a: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return </a:t>
            </a:r>
            <a:r>
              <a:rPr kumimoji="0" lang="en-US" altLang="zh-CN" sz="2000" b="1" i="0" u="none" strike="noStrike" kern="0" cap="none" spc="0" normalizeH="0" baseline="0" noProof="0" dirty="0" err="1">
                <a:ln>
                  <a:noFill/>
                </a:ln>
                <a:solidFill>
                  <a:schemeClr val="tx2"/>
                </a:solidFill>
                <a:effectLst/>
                <a:uLnTx/>
                <a:uFillTx/>
                <a:latin typeface="+mn-lt"/>
                <a:ea typeface="+mn-ea"/>
              </a:rPr>
              <a:t>st.get_major</a:t>
            </a:r>
            <a:r>
              <a:rPr kumimoji="0" lang="en-US" altLang="zh-CN" sz="2000" b="1" i="0" u="none" strike="noStrike" kern="0" cap="none" spc="0" normalizeH="0" baseline="0" noProof="0" dirty="0">
                <a:ln>
                  <a:noFill/>
                </a:ln>
                <a:solidFill>
                  <a:schemeClr val="tx2"/>
                </a:solidFill>
                <a:effectLst/>
                <a:uLnTx/>
                <a:uFillTx/>
                <a:latin typeface="+mn-lt"/>
                <a:ea typeface="+mn-ea"/>
              </a:rPr>
              <a:t>() == major;</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rgbClr val="0000FF"/>
                </a:solidFill>
                <a:effectLst/>
                <a:uLnTx/>
                <a:uFillTx/>
                <a:latin typeface="+mn-lt"/>
                <a:ea typeface="+mn-ea"/>
              </a:rPr>
              <a:t>count_if</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students.begin</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students.end</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MatchMajor</a:t>
            </a:r>
            <a:r>
              <a:rPr kumimoji="0" lang="en-US" altLang="zh-CN" sz="2000" b="1" i="0" u="none" strike="noStrike" kern="0" cap="none" spc="0" normalizeH="0" baseline="0" noProof="0" dirty="0">
                <a:ln>
                  <a:noFill/>
                </a:ln>
                <a:solidFill>
                  <a:schemeClr val="tx2"/>
                </a:solidFill>
                <a:effectLst/>
                <a:uLnTx/>
                <a:uFillTx/>
                <a:latin typeface="+mn-lt"/>
                <a:ea typeface="+mn-ea"/>
              </a:rPr>
              <a:t>(SOFTWARE))</a:t>
            </a:r>
            <a:r>
              <a:rPr kumimoji="0" lang="zh-CN" altLang="en-US"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rgbClr val="0000FF"/>
                </a:solidFill>
                <a:effectLst/>
                <a:uLnTx/>
                <a:uFillTx/>
                <a:latin typeface="+mn-lt"/>
                <a:ea typeface="+mn-ea"/>
              </a:rPr>
              <a:t>count_if</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students.begin</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students.end</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MatchMajor</a:t>
            </a:r>
            <a:r>
              <a:rPr kumimoji="0" lang="en-US" altLang="zh-CN" sz="2000" b="1" i="0" u="none" strike="noStrike" kern="0" cap="none" spc="0" normalizeH="0" baseline="0" noProof="0" dirty="0">
                <a:ln>
                  <a:noFill/>
                </a:ln>
                <a:solidFill>
                  <a:schemeClr val="tx2"/>
                </a:solidFill>
                <a:effectLst/>
                <a:uLnTx/>
                <a:uFillTx/>
                <a:latin typeface="+mn-lt"/>
                <a:ea typeface="宋体" panose="02010600030101010101" pitchFamily="2" charset="-122"/>
                <a:cs typeface="+mn-cs"/>
              </a:rPr>
              <a:t>(</a:t>
            </a:r>
            <a:r>
              <a:rPr kumimoji="0" lang="en-US" altLang="zh-CN" sz="2000" b="1" i="0" u="none" strike="noStrike" kern="0" cap="none" spc="0" normalizeH="0" baseline="0" noProof="0" dirty="0">
                <a:ln>
                  <a:noFill/>
                </a:ln>
                <a:solidFill>
                  <a:schemeClr val="tx2"/>
                </a:solidFill>
                <a:effectLst/>
                <a:uLnTx/>
                <a:uFillTx/>
                <a:latin typeface="+mn-lt"/>
                <a:ea typeface="+mn-ea"/>
              </a:rPr>
              <a:t>DIGITAL_MEDIA))</a:t>
            </a:r>
            <a:r>
              <a:rPr kumimoji="0" lang="zh-CN" altLang="en-US"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err="1">
                <a:ln>
                  <a:noFill/>
                </a:ln>
                <a:solidFill>
                  <a:srgbClr val="0000FF"/>
                </a:solidFill>
                <a:effectLst/>
                <a:uLnTx/>
                <a:uFillTx/>
                <a:latin typeface="+mn-lt"/>
                <a:ea typeface="+mn-ea"/>
              </a:rPr>
              <a:t>count_if</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students.begin</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students.end</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MatchMajor</a:t>
            </a:r>
            <a:r>
              <a:rPr kumimoji="0" lang="en-US" altLang="zh-CN" sz="2000" b="1" i="0" u="none" strike="noStrike" kern="0" cap="none" spc="0" normalizeH="0" baseline="0" noProof="0" dirty="0">
                <a:ln>
                  <a:noFill/>
                </a:ln>
                <a:solidFill>
                  <a:schemeClr val="tx2"/>
                </a:solidFill>
                <a:effectLst/>
                <a:uLnTx/>
                <a:uFillTx/>
                <a:latin typeface="+mn-lt"/>
                <a:ea typeface="+mn-ea"/>
              </a:rPr>
              <a:t>(XXX))</a:t>
            </a:r>
            <a:r>
              <a:rPr kumimoji="0" lang="zh-CN" altLang="en-US"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p:txBody>
      </p:sp>
      <p:sp>
        <p:nvSpPr>
          <p:cNvPr id="68611" name="标题 1"/>
          <p:cNvSpPr>
            <a:spLocks noGrp="1"/>
          </p:cNvSpPr>
          <p:nvPr>
            <p:ph type="title"/>
          </p:nvPr>
        </p:nvSpPr>
        <p:spPr>
          <a:xfrm>
            <a:off x="1547813" y="116632"/>
            <a:ext cx="4752975" cy="1139825"/>
          </a:xfrm>
        </p:spPr>
        <p:txBody>
          <a:bodyPr vert="horz" wrap="square" lIns="91440" tIns="45720" rIns="91440" bIns="45720" anchor="ctr" anchorCtr="0"/>
          <a:lstStyle/>
          <a:p>
            <a:pPr>
              <a:buNone/>
            </a:pPr>
            <a:r>
              <a:rPr lang="en-US" altLang="zh-CN" b="1" dirty="0"/>
              <a:t>STL</a:t>
            </a:r>
            <a:r>
              <a:rPr lang="zh-CN" altLang="en-US" b="1" dirty="0"/>
              <a:t>算法举例</a:t>
            </a:r>
            <a:endParaRPr lang="zh-CN" altLang="en-US"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42988" y="1988839"/>
            <a:ext cx="7633468" cy="4608513"/>
          </a:xfrm>
        </p:spPr>
        <p:txBody>
          <a:bodyPr vert="horz" wrap="square" lIns="91440" tIns="45720" rIns="91440" bIns="45720" numCol="1" anchor="t" anchorCtr="0" compatLnSpc="1">
            <a:normAutofit/>
          </a:bodyPr>
          <a:lstStyle/>
          <a:p>
            <a:pPr marL="342900" marR="0" lvl="0" indent="-342900" algn="l" defTabSz="914400" rtl="0" eaLnBrk="1" fontAlgn="base" latinLnBrk="0" hangingPunct="1">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容器元素按“专业”排序：</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bool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compare_major</a:t>
            </a:r>
            <a:r>
              <a:rPr kumimoji="0" lang="en-US" altLang="zh-CN" sz="2000" b="1" i="0" u="none" strike="noStrike" kern="0" cap="none" spc="0" normalizeH="0" baseline="0" noProof="0" dirty="0">
                <a:ln>
                  <a:noFill/>
                </a:ln>
                <a:solidFill>
                  <a:srgbClr val="FFC000"/>
                </a:solidFill>
                <a:effectLst/>
                <a:uLnTx/>
                <a:uFillTx/>
                <a:latin typeface="+mn-lt"/>
                <a:ea typeface="宋体" panose="02010600030101010101" pitchFamily="2" charset="-122"/>
                <a:cs typeface="+mn-cs"/>
              </a:rPr>
              <a:t> </a:t>
            </a:r>
            <a:r>
              <a:rPr kumimoji="0" lang="en-US" altLang="zh-CN" sz="2000" b="1" i="0" u="none" strike="noStrike" kern="0" cap="none" spc="0" normalizeH="0" baseline="0" noProof="0" dirty="0">
                <a:ln>
                  <a:noFill/>
                </a:ln>
                <a:solidFill>
                  <a:schemeClr val="tx2"/>
                </a:solidFill>
                <a:effectLst/>
                <a:uLnTx/>
                <a:uFillTx/>
                <a:latin typeface="+mn-lt"/>
                <a:ea typeface="+mn-ea"/>
              </a:rPr>
              <a:t>(Student &amp;st1, Student &amp;st2)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return st1.get_major() &lt; st2.get_major();</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rgbClr val="0000FF"/>
                </a:solidFill>
                <a:effectLst/>
                <a:uLnTx/>
                <a:uFillTx/>
                <a:latin typeface="+mn-lt"/>
                <a:ea typeface="+mn-ea"/>
              </a:rPr>
              <a:t>sort</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students.begin</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students.end</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compare_major</a:t>
            </a: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endParaRPr kumimoji="0" lang="en-US" altLang="zh-CN" sz="2000" b="1" i="0" u="none" strike="noStrike" kern="0" cap="none" spc="0" normalizeH="0" baseline="0" noProof="0" dirty="0">
              <a:ln>
                <a:noFill/>
              </a:ln>
              <a:solidFill>
                <a:schemeClr val="tx2"/>
              </a:solidFill>
              <a:effectLst/>
              <a:uLnTx/>
              <a:uFillTx/>
              <a:latin typeface="+mn-lt"/>
              <a:ea typeface="+mn-ea"/>
              <a:cs typeface="+mn-cs"/>
            </a:endParaRPr>
          </a:p>
          <a:p>
            <a:pPr marL="342900" marR="0" lvl="0" indent="-342900" algn="l" defTabSz="914400" rtl="0" eaLnBrk="0" fontAlgn="base" latinLnBrk="0" hangingPunct="0">
              <a:lnSpc>
                <a:spcPct val="100000"/>
              </a:lnSpc>
              <a:spcBef>
                <a:spcPct val="20000"/>
              </a:spcBef>
              <a:spcAft>
                <a:spcPct val="0"/>
              </a:spcAft>
              <a:buClr>
                <a:schemeClr val="tx1"/>
              </a:buClr>
              <a:buSzPct val="70000"/>
              <a:buFont typeface="Wingdings" panose="05000000000000000000" pitchFamily="2" charset="2"/>
              <a:buChar char="¢"/>
              <a:defRPr/>
            </a:pPr>
            <a:r>
              <a:rPr kumimoji="0" lang="zh-CN" altLang="en-US" sz="2400" b="1" i="0" u="none" strike="noStrike" kern="0" cap="none" spc="0" normalizeH="0" baseline="0" noProof="0" dirty="0">
                <a:ln>
                  <a:noFill/>
                </a:ln>
                <a:solidFill>
                  <a:schemeClr val="tx2"/>
                </a:solidFill>
                <a:effectLst/>
                <a:uLnTx/>
                <a:uFillTx/>
                <a:latin typeface="+mn-lt"/>
                <a:ea typeface="+mn-ea"/>
                <a:cs typeface="+mn-cs"/>
              </a:rPr>
              <a:t>容器元素按“姓名”排序呢？</a:t>
            </a:r>
            <a:endParaRPr kumimoji="0" lang="en-US" altLang="zh-CN" sz="2400" b="1" i="0" u="none" strike="noStrike" kern="0" cap="none" spc="0" normalizeH="0" baseline="0" noProof="0" dirty="0">
              <a:ln>
                <a:noFill/>
              </a:ln>
              <a:solidFill>
                <a:schemeClr val="tx2"/>
              </a:solidFill>
              <a:effectLst/>
              <a:uLnTx/>
              <a:uFillTx/>
              <a:latin typeface="+mn-lt"/>
              <a:ea typeface="+mn-ea"/>
              <a:cs typeface="+mn-cs"/>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bool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compare_name</a:t>
            </a:r>
            <a:r>
              <a:rPr kumimoji="0" lang="en-US" altLang="zh-CN" sz="2000" b="1" i="0" u="none" strike="noStrike" kern="0" cap="none" spc="0" normalizeH="0" baseline="0" noProof="0" dirty="0">
                <a:ln>
                  <a:noFill/>
                </a:ln>
                <a:solidFill>
                  <a:srgbClr val="FFC000"/>
                </a:solidFill>
                <a:effectLst/>
                <a:uLnTx/>
                <a:uFillTx/>
                <a:latin typeface="+mn-lt"/>
                <a:ea typeface="宋体" panose="02010600030101010101" pitchFamily="2" charset="-122"/>
                <a:cs typeface="+mn-cs"/>
              </a:rPr>
              <a:t> </a:t>
            </a:r>
            <a:r>
              <a:rPr kumimoji="0" lang="en-US" altLang="zh-CN" sz="2000" b="1" i="0" u="none" strike="noStrike" kern="0" cap="none" spc="0" normalizeH="0" baseline="0" noProof="0" dirty="0">
                <a:ln>
                  <a:noFill/>
                </a:ln>
                <a:solidFill>
                  <a:schemeClr val="tx2"/>
                </a:solidFill>
                <a:effectLst/>
                <a:uLnTx/>
                <a:uFillTx/>
                <a:latin typeface="+mn-lt"/>
                <a:ea typeface="+mn-ea"/>
              </a:rPr>
              <a:t>(Student &amp;st1, Student &amp;st2) {</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    return st1.get_name() &lt; st2.get_name();</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a:p>
            <a:pPr marL="457200" marR="0" lvl="1" indent="0" algn="l" defTabSz="914400" rtl="0" eaLnBrk="0" fontAlgn="base" latinLnBrk="0" hangingPunct="0">
              <a:lnSpc>
                <a:spcPct val="100000"/>
              </a:lnSpc>
              <a:spcBef>
                <a:spcPct val="20000"/>
              </a:spcBef>
              <a:spcAft>
                <a:spcPct val="0"/>
              </a:spcAft>
              <a:buClr>
                <a:schemeClr val="tx1"/>
              </a:buClr>
              <a:buSzPct val="70000"/>
              <a:buFontTx/>
              <a:buNone/>
              <a:defRPr/>
            </a:pPr>
            <a:r>
              <a:rPr kumimoji="0" lang="en-US" altLang="zh-CN" sz="2000" b="1" i="0" u="none" strike="noStrike" kern="0" cap="none" spc="0" normalizeH="0" baseline="0" noProof="0" dirty="0">
                <a:ln>
                  <a:noFill/>
                </a:ln>
                <a:solidFill>
                  <a:srgbClr val="0000FF"/>
                </a:solidFill>
                <a:effectLst/>
                <a:uLnTx/>
                <a:uFillTx/>
                <a:latin typeface="+mn-lt"/>
                <a:ea typeface="+mn-ea"/>
              </a:rPr>
              <a:t>sort</a:t>
            </a:r>
            <a:r>
              <a:rPr kumimoji="0" lang="en-US" altLang="zh-CN" sz="2000" b="1" i="0" u="none" strike="noStrike" kern="0" cap="none" spc="0" normalizeH="0" baseline="0" noProof="0" dirty="0">
                <a:ln>
                  <a:noFill/>
                </a:ln>
                <a:solidFill>
                  <a:schemeClr val="tx2"/>
                </a:solidFill>
                <a:effectLst/>
                <a:uLnTx/>
                <a:uFillTx/>
                <a:latin typeface="+mn-lt"/>
                <a:ea typeface="+mn-ea"/>
              </a:rPr>
              <a:t>(</a:t>
            </a:r>
            <a:r>
              <a:rPr kumimoji="0" lang="en-US" altLang="zh-CN" sz="2000" b="1" i="0" u="none" strike="noStrike" kern="0" cap="none" spc="0" normalizeH="0" baseline="0" noProof="0" dirty="0" err="1">
                <a:ln>
                  <a:noFill/>
                </a:ln>
                <a:solidFill>
                  <a:schemeClr val="tx2"/>
                </a:solidFill>
                <a:effectLst/>
                <a:uLnTx/>
                <a:uFillTx/>
                <a:latin typeface="+mn-lt"/>
                <a:ea typeface="+mn-ea"/>
              </a:rPr>
              <a:t>students.begin</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chemeClr val="tx2"/>
                </a:solidFill>
                <a:effectLst/>
                <a:uLnTx/>
                <a:uFillTx/>
                <a:latin typeface="+mn-lt"/>
                <a:ea typeface="+mn-ea"/>
              </a:rPr>
              <a:t>students.end</a:t>
            </a:r>
            <a:r>
              <a:rPr kumimoji="0" lang="en-US" altLang="zh-CN" sz="2000" b="1" i="0" u="none" strike="noStrike" kern="0" cap="none" spc="0" normalizeH="0" baseline="0" noProof="0" dirty="0">
                <a:ln>
                  <a:noFill/>
                </a:ln>
                <a:solidFill>
                  <a:schemeClr val="tx2"/>
                </a:solidFill>
                <a:effectLst/>
                <a:uLnTx/>
                <a:uFillTx/>
                <a:latin typeface="+mn-lt"/>
                <a:ea typeface="+mn-ea"/>
              </a:rPr>
              <a:t>(), </a:t>
            </a:r>
            <a:r>
              <a:rPr kumimoji="0" lang="en-US" altLang="zh-CN" sz="2000" b="1" i="0" u="none" strike="noStrike" kern="0" cap="none" spc="0" normalizeH="0" baseline="0" noProof="0" dirty="0" err="1">
                <a:ln>
                  <a:noFill/>
                </a:ln>
                <a:solidFill>
                  <a:srgbClr val="FFC000"/>
                </a:solidFill>
                <a:effectLst/>
                <a:uLnTx/>
                <a:uFillTx/>
                <a:latin typeface="+mn-lt"/>
                <a:ea typeface="宋体" panose="02010600030101010101" pitchFamily="2" charset="-122"/>
                <a:cs typeface="+mn-cs"/>
              </a:rPr>
              <a:t>compare_name</a:t>
            </a:r>
            <a:r>
              <a:rPr kumimoji="0" lang="en-US" altLang="zh-CN" sz="2000" b="1" i="0" u="none" strike="noStrike" kern="0" cap="none" spc="0" normalizeH="0" baseline="0" noProof="0" dirty="0">
                <a:ln>
                  <a:noFill/>
                </a:ln>
                <a:solidFill>
                  <a:schemeClr val="tx2"/>
                </a:solidFill>
                <a:effectLst/>
                <a:uLnTx/>
                <a:uFillTx/>
                <a:latin typeface="+mn-lt"/>
                <a:ea typeface="+mn-ea"/>
              </a:rPr>
              <a:t>);</a:t>
            </a:r>
            <a:endParaRPr kumimoji="0" lang="en-US" altLang="zh-CN" sz="2000" b="1" i="0" u="none" strike="noStrike" kern="0" cap="none" spc="0" normalizeH="0" baseline="0" noProof="0" dirty="0">
              <a:ln>
                <a:noFill/>
              </a:ln>
              <a:solidFill>
                <a:schemeClr val="tx2"/>
              </a:solidFill>
              <a:effectLst/>
              <a:uLnTx/>
              <a:uFillTx/>
              <a:latin typeface="+mn-lt"/>
              <a:ea typeface="+mn-ea"/>
            </a:endParaRPr>
          </a:p>
        </p:txBody>
      </p:sp>
      <p:sp>
        <p:nvSpPr>
          <p:cNvPr id="69635" name="标题 1"/>
          <p:cNvSpPr>
            <a:spLocks noGrp="1"/>
          </p:cNvSpPr>
          <p:nvPr>
            <p:ph type="title"/>
          </p:nvPr>
        </p:nvSpPr>
        <p:spPr>
          <a:xfrm>
            <a:off x="1547813" y="404813"/>
            <a:ext cx="5247899" cy="1139825"/>
          </a:xfrm>
        </p:spPr>
        <p:txBody>
          <a:bodyPr vert="horz" wrap="square" lIns="91440" tIns="45720" rIns="91440" bIns="45720" anchor="ctr" anchorCtr="0"/>
          <a:lstStyle/>
          <a:p>
            <a:pPr>
              <a:buNone/>
            </a:pPr>
            <a:r>
              <a:rPr lang="en-US" altLang="zh-CN" b="1" dirty="0"/>
              <a:t>STL</a:t>
            </a:r>
            <a:r>
              <a:rPr lang="zh-CN" altLang="en-US" b="1" dirty="0"/>
              <a:t>算法举例</a:t>
            </a:r>
            <a:endParaRPr lang="zh-CN" altLang="en-US" b="1" dirty="0"/>
          </a:p>
        </p:txBody>
      </p:sp>
      <p:sp>
        <p:nvSpPr>
          <p:cNvPr id="2" name="灯片编号占位符 1"/>
          <p:cNvSpPr>
            <a:spLocks noGrp="1"/>
          </p:cNvSpPr>
          <p:nvPr>
            <p:ph type="sldNum" sz="quarter" idx="12"/>
          </p:nvPr>
        </p:nvSpPr>
        <p:spPr>
          <a:xfrm>
            <a:off x="1523999" y="6248400"/>
            <a:ext cx="1430289" cy="457200"/>
          </a:xfrm>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nvPr>
        </p:nvPicPr>
        <p:blipFill>
          <a:blip r:embed="rId1"/>
          <a:srcRect t="3152" r="9468" b="7664"/>
          <a:stretch>
            <a:fillRect/>
          </a:stretch>
        </p:blipFill>
        <p:spPr>
          <a:xfrm rot="16200000">
            <a:off x="1141095" y="-1141095"/>
            <a:ext cx="6812915" cy="9095105"/>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35560" y="113030"/>
            <a:ext cx="8993505" cy="6665595"/>
          </a:xfrm>
          <a:prstGeom prst="rect">
            <a:avLst/>
          </a:prstGeom>
          <a:solidFill>
            <a:schemeClr val="bg1"/>
          </a:solidFill>
        </p:spPr>
        <p:txBody>
          <a:bodyPr wrap="square" rtlCol="0" anchor="t">
            <a:noAutofit/>
          </a:bodyPr>
          <a:lstStyle/>
          <a:p>
            <a:pPr>
              <a:lnSpc>
                <a:spcPct val="110000"/>
              </a:lnSpc>
            </a:pPr>
            <a:r>
              <a:rPr lang="zh-CN" altLang="en-US" sz="2000"/>
              <a:t>有了这两个类，“统计计</a:t>
            </a:r>
            <a:r>
              <a:rPr lang="zh-CN" altLang="en-US" sz="2200"/>
              <a:t>算机专业女生的人数”和“统计出生地为南京的学生人数”这两个操作就可以写成:</a:t>
            </a:r>
            <a:endParaRPr lang="zh-CN" altLang="en-US" sz="2200"/>
          </a:p>
          <a:p>
            <a:pPr>
              <a:lnSpc>
                <a:spcPct val="110000"/>
              </a:lnSpc>
            </a:pPr>
            <a:r>
              <a:rPr lang="zh-CN" altLang="en-US" sz="2200"/>
              <a:t>count_if(students.begin(),students.end(),MatchMajorAndSex(COMPUTER,FEMALE))</a:t>
            </a:r>
            <a:endParaRPr lang="zh-CN" altLang="en-US" sz="2200"/>
          </a:p>
          <a:p>
            <a:pPr>
              <a:lnSpc>
                <a:spcPct val="110000"/>
              </a:lnSpc>
            </a:pPr>
            <a:r>
              <a:rPr lang="zh-CN" altLang="en-US" sz="2200"/>
              <a:t>和</a:t>
            </a:r>
            <a:endParaRPr lang="zh-CN" altLang="en-US" sz="2200"/>
          </a:p>
          <a:p>
            <a:pPr>
              <a:lnSpc>
                <a:spcPct val="110000"/>
              </a:lnSpc>
            </a:pPr>
            <a:r>
              <a:rPr lang="zh-CN" altLang="en-US" sz="2200"/>
              <a:t>count_if(students.begin(),students.end(),MatchBirthPlace("南京"))</a:t>
            </a:r>
            <a:endParaRPr lang="zh-CN" altLang="en-US" sz="2200"/>
          </a:p>
          <a:p>
            <a:pPr>
              <a:lnSpc>
                <a:spcPct val="110000"/>
              </a:lnSpc>
            </a:pPr>
            <a:endParaRPr lang="zh-CN" altLang="en-US" sz="2200"/>
          </a:p>
          <a:p>
            <a:pPr>
              <a:lnSpc>
                <a:spcPct val="110000"/>
              </a:lnSpc>
            </a:pPr>
            <a:r>
              <a:rPr lang="zh-CN" altLang="en-US" sz="2200"/>
              <a:t> </a:t>
            </a:r>
            <a:r>
              <a:rPr lang="en-US" altLang="zh-CN" sz="2200"/>
              <a:t> </a:t>
            </a:r>
            <a:r>
              <a:rPr lang="zh-CN" altLang="en-US" sz="2200"/>
              <a:t>其中，MatchMajorAndSex(COMPUTER,FEMALE)和 MatchBirthPlace(“南京”)将创建两个临时的函数对象，count if将把它们当作函数来看待，去调用它们的函数调用操作符重载函数。</a:t>
            </a:r>
            <a:endParaRPr lang="zh-CN" altLang="en-US" sz="2200"/>
          </a:p>
          <a:p>
            <a:pPr>
              <a:lnSpc>
                <a:spcPct val="110000"/>
              </a:lnSpc>
            </a:pPr>
            <a:r>
              <a:rPr lang="zh-CN" altLang="en-US" sz="2200"/>
              <a:t>如果还要“统计物理专业女生的人数”和“统计出生地为北京的学生人数”，则不需要再增加新的条件函数，只要写出下面的操作即可:</a:t>
            </a:r>
            <a:endParaRPr lang="zh-CN" altLang="en-US" sz="2200"/>
          </a:p>
          <a:p>
            <a:pPr>
              <a:lnSpc>
                <a:spcPct val="110000"/>
              </a:lnSpc>
            </a:pPr>
            <a:r>
              <a:rPr lang="zh-CN" altLang="en-US" sz="2200"/>
              <a:t>count_if(students.begin(),students.end(),MatchMajorAndSex(PHYSICS,FEMALE))</a:t>
            </a:r>
            <a:endParaRPr lang="zh-CN" altLang="en-US" sz="2200"/>
          </a:p>
          <a:p>
            <a:pPr>
              <a:lnSpc>
                <a:spcPct val="110000"/>
              </a:lnSpc>
            </a:pPr>
            <a:r>
              <a:rPr lang="zh-CN" altLang="en-US" sz="2200"/>
              <a:t>和</a:t>
            </a:r>
            <a:endParaRPr lang="zh-CN" altLang="en-US" sz="2200"/>
          </a:p>
          <a:p>
            <a:pPr>
              <a:lnSpc>
                <a:spcPct val="110000"/>
              </a:lnSpc>
            </a:pPr>
            <a:r>
              <a:rPr lang="zh-CN" altLang="en-US" sz="2200"/>
              <a:t>count_if(students,begin(),studen</a:t>
            </a:r>
            <a:r>
              <a:rPr lang="zh-CN" altLang="en-US" sz="2000"/>
              <a:t>ts.end(),MatchBirthPlace("北京"))</a:t>
            </a:r>
            <a:endParaRPr lang="zh-CN" altLang="en-US" sz="200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文本框 4"/>
          <p:cNvSpPr txBox="1"/>
          <p:nvPr/>
        </p:nvSpPr>
        <p:spPr>
          <a:xfrm>
            <a:off x="323850" y="980440"/>
            <a:ext cx="8102600" cy="5354320"/>
          </a:xfrm>
          <a:prstGeom prst="rect">
            <a:avLst/>
          </a:prstGeom>
          <a:solidFill>
            <a:schemeClr val="bg1"/>
          </a:solidFill>
        </p:spPr>
        <p:txBody>
          <a:bodyPr wrap="square" rtlCol="0" anchor="t">
            <a:spAutoFit/>
          </a:bodyPr>
          <a:lstStyle/>
          <a:p>
            <a:r>
              <a:rPr lang="zh-CN" altLang="en-US" sz="1800">
                <a:latin typeface="Times New Roman" panose="02020603050405020304" pitchFamily="18" charset="0"/>
                <a:cs typeface="Times New Roman" panose="02020603050405020304" pitchFamily="18" charset="0"/>
              </a:rPr>
              <a:t>// 统计计算机专业女生的人数</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cout &lt;&lt;”计算机专业女生的人数是:“</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&lt;&lt; count_if(students,begin(),students.end(),[](Student &amp;st) [ returnst.get_major() == COMPUTER &amp;&amp; st.get_sex() == FEMALE;J)</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&lt;&lt;endl;</a:t>
            </a:r>
            <a:endParaRPr lang="zh-CN" altLang="en-US" sz="1800">
              <a:latin typeface="Times New Roman" panose="02020603050405020304" pitchFamily="18" charset="0"/>
              <a:cs typeface="Times New Roman" panose="02020603050405020304" pitchFamily="18" charset="0"/>
            </a:endParaRPr>
          </a:p>
          <a:p>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 统计出生地为南京的学生人数</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cout &lt;&lt;”出生地为\”南京\”的学生人数是:"&lt;&lt; count_if(students.begin(),students.end(),[](Student &amp;st) ( return (st.get_birth_place()).find("南京") != string::npos;})</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&lt;&lt; endl;</a:t>
            </a:r>
            <a:endParaRPr lang="zh-CN" altLang="en-US" sz="1800">
              <a:latin typeface="Times New Roman" panose="02020603050405020304" pitchFamily="18" charset="0"/>
              <a:cs typeface="Times New Roman" panose="02020603050405020304" pitchFamily="18" charset="0"/>
            </a:endParaRPr>
          </a:p>
          <a:p>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 按学号由小到大对 students 的元素进行排序</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sort(students.begin(),students.end(),[](Student &amp;stl,Student &amp;st2)( returnst1.get_no()&lt;st2.get_no();});</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 </a:t>
            </a:r>
            <a:r>
              <a:rPr lang="zh-CN" altLang="en-US" sz="1800">
                <a:latin typeface="Times New Roman" panose="02020603050405020304" pitchFamily="18" charset="0"/>
                <a:cs typeface="Times New Roman" panose="02020603050405020304" pitchFamily="18" charset="0"/>
                <a:sym typeface="+mn-ea"/>
              </a:rPr>
              <a:t>/</a:t>
            </a:r>
            <a:r>
              <a:rPr lang="zh-CN" altLang="en-US" sz="1800">
                <a:latin typeface="Times New Roman" panose="02020603050405020304" pitchFamily="18" charset="0"/>
                <a:cs typeface="Times New Roman" panose="02020603050405020304" pitchFamily="18" charset="0"/>
              </a:rPr>
              <a:t>按学号由小到大输出所有学生的信息</a:t>
            </a:r>
            <a:endParaRPr lang="zh-CN" altLang="en-US" sz="1800">
              <a:latin typeface="Times New Roman" panose="02020603050405020304" pitchFamily="18" charset="0"/>
              <a:cs typeface="Times New Roman" panose="02020603050405020304" pitchFamily="18" charset="0"/>
            </a:endParaRPr>
          </a:p>
          <a:p>
            <a:r>
              <a:rPr lang="zh-CN" altLang="en-US" sz="1800">
                <a:latin typeface="Times New Roman" panose="02020603050405020304" pitchFamily="18" charset="0"/>
                <a:cs typeface="Times New Roman" panose="02020603050405020304" pitchFamily="18" charset="0"/>
              </a:rPr>
              <a:t>cout &lt;&lt;“按学号排序后的学生信息:\n";for_each(students.begin(),students,end(),[](Student &amp;st)( st.display(); cout &lt;&lt;endl;});</a:t>
            </a:r>
            <a:endParaRPr lang="zh-CN" altLang="en-US" sz="1800">
              <a:latin typeface="Times New Roman" panose="02020603050405020304" pitchFamily="18" charset="0"/>
              <a:cs typeface="Times New Roman" panose="02020603050405020304" pitchFamily="18" charset="0"/>
            </a:endParaRPr>
          </a:p>
        </p:txBody>
      </p:sp>
      <p:sp>
        <p:nvSpPr>
          <p:cNvPr id="6" name="文本框 5"/>
          <p:cNvSpPr txBox="1"/>
          <p:nvPr/>
        </p:nvSpPr>
        <p:spPr>
          <a:xfrm>
            <a:off x="179705" y="150495"/>
            <a:ext cx="8649970" cy="768350"/>
          </a:xfrm>
          <a:prstGeom prst="rect">
            <a:avLst/>
          </a:prstGeom>
          <a:noFill/>
        </p:spPr>
        <p:txBody>
          <a:bodyPr wrap="square" rtlCol="0" anchor="t">
            <a:spAutoFit/>
          </a:bodyPr>
          <a:lstStyle/>
          <a:p>
            <a:r>
              <a:rPr lang="zh-CN" altLang="en-US" sz="2200"/>
              <a:t>如果采用入表达式，则解决方案将更加简洁，既不需要预先定义额外的函数，定义函数对象类，</a:t>
            </a:r>
            <a:endParaRPr lang="zh-CN" altLang="en-US" sz="220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0" name="文本框 99"/>
          <p:cNvSpPr txBox="1"/>
          <p:nvPr/>
        </p:nvSpPr>
        <p:spPr>
          <a:xfrm>
            <a:off x="467360" y="260985"/>
            <a:ext cx="7787640" cy="645160"/>
          </a:xfrm>
          <a:prstGeom prst="rect">
            <a:avLst/>
          </a:prstGeom>
          <a:noFill/>
          <a:ln w="9525">
            <a:noFill/>
          </a:ln>
        </p:spPr>
        <p:txBody>
          <a:bodyPr wrap="square">
            <a:spAutoFit/>
          </a:bodyPr>
          <a:lstStyle/>
          <a:p>
            <a:r>
              <a:rPr lang="zh-CN" sz="1800">
                <a:ea typeface="宋体" panose="02010600030101010101" pitchFamily="2" charset="-122"/>
              </a:rPr>
              <a:t>1、</a:t>
            </a:r>
            <a:r>
              <a:rPr lang="en-US" sz="1800">
                <a:latin typeface="宋体" panose="02010600030101010101" pitchFamily="2" charset="-122"/>
              </a:rPr>
              <a:t> </a:t>
            </a:r>
            <a:r>
              <a:rPr lang="zh-CN" sz="1800">
                <a:ea typeface="宋体" panose="02010600030101010101" pitchFamily="2" charset="-122"/>
              </a:rPr>
              <a:t>分别用指针类型参数和函数模板实现类属的选择排序函数。（选择排序算法参见例</a:t>
            </a:r>
            <a:r>
              <a:rPr lang="en-US" sz="1800">
                <a:latin typeface="Times New Roman" panose="02020603050405020304" pitchFamily="18" charset="0"/>
              </a:rPr>
              <a:t> 5-10</a:t>
            </a:r>
            <a:r>
              <a:rPr lang="zh-CN" altLang="en-US" sz="1800">
                <a:latin typeface="Times New Roman" panose="02020603050405020304" pitchFamily="18" charset="0"/>
              </a:rPr>
              <a:t>。</a:t>
            </a:r>
            <a:r>
              <a:rPr lang="en-US" altLang="zh-CN" sz="1800">
                <a:latin typeface="Times New Roman" panose="02020603050405020304" pitchFamily="18" charset="0"/>
              </a:rPr>
              <a:t>PP142</a:t>
            </a:r>
            <a:r>
              <a:rPr lang="zh-CN" sz="1800">
                <a:ea typeface="宋体" panose="02010600030101010101" pitchFamily="2" charset="-122"/>
              </a:rPr>
              <a:t>）</a:t>
            </a:r>
            <a:endParaRPr lang="zh-CN" altLang="en-US" sz="1800">
              <a:ea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p:cNvSpPr>
          <p:nvPr>
            <p:ph type="title"/>
          </p:nvPr>
        </p:nvSpPr>
        <p:spPr>
          <a:xfrm>
            <a:off x="1598613" y="357188"/>
            <a:ext cx="4759325" cy="1139825"/>
          </a:xfrm>
        </p:spPr>
        <p:txBody>
          <a:bodyPr vert="horz" wrap="square" lIns="91440" tIns="45720" rIns="91440" bIns="45720" anchor="ctr" anchorCtr="0"/>
          <a:lstStyle/>
          <a:p>
            <a:r>
              <a:rPr lang="zh-CN" altLang="zh-CN" b="1" dirty="0"/>
              <a:t>主要内容</a:t>
            </a:r>
            <a:endParaRPr lang="zh-CN" altLang="zh-CN" b="1" dirty="0"/>
          </a:p>
        </p:txBody>
      </p:sp>
      <p:sp>
        <p:nvSpPr>
          <p:cNvPr id="14339" name="Rectangle 3"/>
          <p:cNvSpPr>
            <a:spLocks noGrp="1"/>
          </p:cNvSpPr>
          <p:nvPr>
            <p:ph type="body"/>
          </p:nvPr>
        </p:nvSpPr>
        <p:spPr>
          <a:xfrm>
            <a:off x="1239838" y="2420938"/>
            <a:ext cx="4916487" cy="2952750"/>
          </a:xfrm>
        </p:spPr>
        <p:txBody>
          <a:bodyPr vert="horz" wrap="square" lIns="91440" tIns="45720" rIns="91440" bIns="45720" anchor="t" anchorCtr="0"/>
          <a:lstStyle/>
          <a:p>
            <a:pPr>
              <a:buNone/>
            </a:pPr>
            <a:r>
              <a:rPr lang="en-US" altLang="zh-CN" sz="2800" b="1" dirty="0"/>
              <a:t>8.1 </a:t>
            </a:r>
            <a:r>
              <a:rPr lang="zh-CN" altLang="zh-CN" sz="2800" b="1" dirty="0"/>
              <a:t>类属的概念</a:t>
            </a:r>
            <a:endParaRPr lang="zh-CN" altLang="zh-CN" sz="2800" b="1" dirty="0"/>
          </a:p>
          <a:p>
            <a:pPr>
              <a:buNone/>
            </a:pPr>
            <a:r>
              <a:rPr lang="en-US" altLang="zh-CN" sz="2800" b="1" dirty="0">
                <a:solidFill>
                  <a:srgbClr val="0070C0"/>
                </a:solidFill>
              </a:rPr>
              <a:t>8.2 </a:t>
            </a:r>
            <a:r>
              <a:rPr lang="zh-CN" altLang="zh-CN" sz="2800" b="1" dirty="0">
                <a:solidFill>
                  <a:srgbClr val="0070C0"/>
                </a:solidFill>
              </a:rPr>
              <a:t>模板</a:t>
            </a:r>
            <a:endParaRPr lang="en-US" altLang="zh-CN" sz="2800" b="1" dirty="0">
              <a:solidFill>
                <a:srgbClr val="0070C0"/>
              </a:solidFill>
            </a:endParaRPr>
          </a:p>
          <a:p>
            <a:pPr lvl="1">
              <a:buNone/>
            </a:pPr>
            <a:r>
              <a:rPr lang="en-US" altLang="zh-CN" sz="2400" b="1" dirty="0">
                <a:solidFill>
                  <a:srgbClr val="0070C0"/>
                </a:solidFill>
              </a:rPr>
              <a:t>8.2.1 </a:t>
            </a:r>
            <a:r>
              <a:rPr lang="zh-CN" altLang="en-US" sz="2400" b="1" dirty="0">
                <a:solidFill>
                  <a:srgbClr val="0070C0"/>
                </a:solidFill>
              </a:rPr>
              <a:t>函数模板</a:t>
            </a:r>
            <a:endParaRPr lang="en-US" altLang="zh-CN" sz="2400" b="1" dirty="0">
              <a:solidFill>
                <a:srgbClr val="0070C0"/>
              </a:solidFill>
            </a:endParaRPr>
          </a:p>
          <a:p>
            <a:pPr lvl="1">
              <a:buNone/>
            </a:pPr>
            <a:r>
              <a:rPr lang="en-US" altLang="zh-CN" sz="2400" b="1" dirty="0">
                <a:solidFill>
                  <a:srgbClr val="0070C0"/>
                </a:solidFill>
              </a:rPr>
              <a:t>8.2.2 </a:t>
            </a:r>
            <a:r>
              <a:rPr lang="zh-CN" altLang="en-US" sz="2400" b="1" dirty="0">
                <a:solidFill>
                  <a:srgbClr val="0070C0"/>
                </a:solidFill>
              </a:rPr>
              <a:t>类模板</a:t>
            </a:r>
            <a:endParaRPr lang="en-US" altLang="zh-CN" sz="2400" b="1" dirty="0">
              <a:solidFill>
                <a:srgbClr val="0070C0"/>
              </a:solidFill>
            </a:endParaRPr>
          </a:p>
          <a:p>
            <a:pPr lvl="1">
              <a:buNone/>
            </a:pPr>
            <a:r>
              <a:rPr lang="en-US" altLang="zh-CN" sz="2400" b="1" dirty="0">
                <a:solidFill>
                  <a:srgbClr val="0070C0"/>
                </a:solidFill>
              </a:rPr>
              <a:t>8.2.3 </a:t>
            </a:r>
            <a:r>
              <a:rPr lang="zh-CN" altLang="en-US" sz="2400" b="1" dirty="0">
                <a:solidFill>
                  <a:srgbClr val="0070C0"/>
                </a:solidFill>
              </a:rPr>
              <a:t>模板的复用</a:t>
            </a:r>
            <a:endParaRPr lang="zh-CN" altLang="zh-CN" b="1" dirty="0">
              <a:solidFill>
                <a:srgbClr val="0070C0"/>
              </a:solidFill>
            </a:endParaRPr>
          </a:p>
          <a:p>
            <a:pPr>
              <a:buNone/>
            </a:pPr>
            <a:r>
              <a:rPr lang="en-US" altLang="zh-CN" sz="2800" b="1" dirty="0"/>
              <a:t>8.3 </a:t>
            </a:r>
            <a:r>
              <a:rPr lang="zh-CN" altLang="zh-CN" sz="2800" b="1" dirty="0"/>
              <a:t>C++标准模板库</a:t>
            </a:r>
            <a:endParaRPr lang="zh-CN" altLang="zh-CN" sz="2800" b="1" dirty="0"/>
          </a:p>
        </p:txBody>
      </p:sp>
      <p:sp>
        <p:nvSpPr>
          <p:cNvPr id="2" name="灯片编号占位符 1"/>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00" name="文本框 99"/>
          <p:cNvSpPr txBox="1"/>
          <p:nvPr/>
        </p:nvSpPr>
        <p:spPr>
          <a:xfrm>
            <a:off x="107950" y="116205"/>
            <a:ext cx="8903335" cy="5755422"/>
          </a:xfrm>
          <a:prstGeom prst="rect">
            <a:avLst/>
          </a:prstGeom>
          <a:solidFill>
            <a:schemeClr val="bg1"/>
          </a:solidFill>
          <a:ln w="9525">
            <a:noFill/>
          </a:ln>
        </p:spPr>
        <p:txBody>
          <a:bodyPr wrap="square">
            <a:spAutoFit/>
          </a:bodyPr>
          <a:lstStyle/>
          <a:p>
            <a:pPr>
              <a:lnSpc>
                <a:spcPct val="100000"/>
              </a:lnSpc>
            </a:pPr>
            <a:r>
              <a:rPr sz="1600"/>
              <a:t>（1）用指针实现</a:t>
            </a:r>
            <a:endParaRPr sz="1600"/>
          </a:p>
          <a:p>
            <a:pPr>
              <a:lnSpc>
                <a:spcPct val="100000"/>
              </a:lnSpc>
            </a:pPr>
            <a:r>
              <a:rPr sz="1600"/>
              <a:t>void sel_sort(void *base, //需排序的数据首地址</a:t>
            </a:r>
            <a:endParaRPr sz="1600"/>
          </a:p>
          <a:p>
            <a:pPr>
              <a:lnSpc>
                <a:spcPct val="100000"/>
              </a:lnSpc>
            </a:pPr>
            <a:r>
              <a:rPr sz="1600"/>
              <a:t>	unsigned int n, //数据元素的个数</a:t>
            </a:r>
            <a:endParaRPr sz="1600"/>
          </a:p>
          <a:p>
            <a:pPr>
              <a:lnSpc>
                <a:spcPct val="100000"/>
              </a:lnSpc>
            </a:pPr>
            <a:r>
              <a:rPr sz="1600"/>
              <a:t>	unsigned int element_size, //数据元素的尺寸</a:t>
            </a:r>
            <a:endParaRPr sz="1600"/>
          </a:p>
          <a:p>
            <a:pPr>
              <a:lnSpc>
                <a:spcPct val="100000"/>
              </a:lnSpc>
            </a:pPr>
            <a:r>
              <a:rPr sz="1600"/>
              <a:t>	int (*cmp)(const void *, const void *) </a:t>
            </a:r>
            <a:endParaRPr sz="1600"/>
          </a:p>
          <a:p>
            <a:pPr>
              <a:lnSpc>
                <a:spcPct val="100000"/>
              </a:lnSpc>
            </a:pPr>
            <a:r>
              <a:rPr sz="1600"/>
              <a:t>		//比较两个数组元素大小的函数指针</a:t>
            </a:r>
            <a:endParaRPr sz="1600"/>
          </a:p>
          <a:p>
            <a:pPr>
              <a:lnSpc>
                <a:spcPct val="100000"/>
              </a:lnSpc>
            </a:pPr>
            <a:r>
              <a:rPr sz="1600"/>
              <a:t>	)</a:t>
            </a:r>
            <a:endParaRPr sz="1600"/>
          </a:p>
          <a:p>
            <a:pPr>
              <a:lnSpc>
                <a:spcPct val="100000"/>
              </a:lnSpc>
            </a:pPr>
            <a:r>
              <a:rPr sz="1600"/>
              <a:t>{	for ( ; n&gt;1; n--)  //基于数的个数n进行循环，每次减少一个数</a:t>
            </a:r>
            <a:endParaRPr sz="1600"/>
          </a:p>
          <a:p>
            <a:pPr>
              <a:lnSpc>
                <a:spcPct val="100000"/>
              </a:lnSpc>
            </a:pPr>
            <a:r>
              <a:rPr sz="1600"/>
              <a:t>	{	int i_max=0; //i_max用于保存最大元素的下标，首先假设第0个元素最大</a:t>
            </a:r>
            <a:endParaRPr sz="1600"/>
          </a:p>
          <a:p>
            <a:pPr>
              <a:lnSpc>
                <a:spcPct val="100000"/>
              </a:lnSpc>
            </a:pPr>
            <a:r>
              <a:rPr sz="1600"/>
              <a:t>		for (int i=1; i&lt;n; i++) //循环找前n个数中的最大元素</a:t>
            </a:r>
            <a:endParaRPr sz="1600"/>
          </a:p>
          <a:p>
            <a:pPr>
              <a:lnSpc>
                <a:spcPct val="100000"/>
              </a:lnSpc>
            </a:pPr>
            <a:r>
              <a:rPr sz="1600"/>
              <a:t>		if (cmp((char *)base+i*element_size,(char *)base+i_max*element_size) &gt; 0) </a:t>
            </a:r>
            <a:endParaRPr sz="1600"/>
          </a:p>
          <a:p>
            <a:pPr>
              <a:lnSpc>
                <a:spcPct val="100000"/>
              </a:lnSpc>
            </a:pPr>
            <a:r>
              <a:rPr sz="1600"/>
              <a:t>		i_max = i; //修改i_max的值，使其一直为最大元素的下标</a:t>
            </a:r>
            <a:endParaRPr sz="1600"/>
          </a:p>
          <a:p>
            <a:pPr>
              <a:lnSpc>
                <a:spcPct val="100000"/>
              </a:lnSpc>
            </a:pPr>
            <a:r>
              <a:rPr sz="1600"/>
              <a:t>		//交换第i_max 个和第n-1个元素</a:t>
            </a:r>
            <a:endParaRPr sz="1600"/>
          </a:p>
          <a:p>
            <a:pPr>
              <a:lnSpc>
                <a:spcPct val="100000"/>
              </a:lnSpc>
            </a:pPr>
            <a:r>
              <a:rPr sz="1600"/>
              <a:t>	  char *p1=(char *)base+i_max*element_size,</a:t>
            </a:r>
            <a:endParaRPr sz="1600"/>
          </a:p>
          <a:p>
            <a:pPr>
              <a:lnSpc>
                <a:spcPct val="100000"/>
              </a:lnSpc>
            </a:pPr>
            <a:r>
              <a:rPr sz="1600"/>
              <a:t>			   *p2=(char *)base+(n-1)*element_size;</a:t>
            </a:r>
            <a:endParaRPr sz="1600"/>
          </a:p>
          <a:p>
            <a:pPr>
              <a:lnSpc>
                <a:spcPct val="100000"/>
              </a:lnSpc>
            </a:pPr>
            <a:r>
              <a:rPr sz="1600"/>
              <a:t>	  for (int k=0; k&lt;element_size; k++) </a:t>
            </a:r>
            <a:endParaRPr sz="1600"/>
          </a:p>
          <a:p>
            <a:pPr>
              <a:lnSpc>
                <a:spcPct val="100000"/>
              </a:lnSpc>
            </a:pPr>
            <a:r>
              <a:rPr sz="1600"/>
              <a:t>	  {	char temp=p1[k];</a:t>
            </a:r>
            <a:endParaRPr sz="1600"/>
          </a:p>
          <a:p>
            <a:pPr>
              <a:lnSpc>
                <a:spcPct val="100000"/>
              </a:lnSpc>
            </a:pPr>
            <a:r>
              <a:rPr sz="1600"/>
              <a:t>		  p1[k] = p2[k];</a:t>
            </a:r>
            <a:endParaRPr sz="1600"/>
          </a:p>
          <a:p>
            <a:pPr>
              <a:lnSpc>
                <a:spcPct val="100000"/>
              </a:lnSpc>
            </a:pPr>
            <a:r>
              <a:rPr sz="1600"/>
              <a:t>		  p2[k] = temp;</a:t>
            </a:r>
            <a:endParaRPr sz="1600"/>
          </a:p>
          <a:p>
            <a:pPr>
              <a:lnSpc>
                <a:spcPct val="100000"/>
              </a:lnSpc>
            </a:pPr>
            <a:r>
              <a:rPr sz="1600"/>
              <a:t>	  }</a:t>
            </a:r>
            <a:endParaRPr sz="1600"/>
          </a:p>
          <a:p>
            <a:pPr>
              <a:lnSpc>
                <a:spcPct val="100000"/>
              </a:lnSpc>
            </a:pPr>
            <a:r>
              <a:rPr sz="1600"/>
              <a:t>	}</a:t>
            </a:r>
            <a:endParaRPr sz="1600"/>
          </a:p>
          <a:p>
            <a:pPr>
              <a:lnSpc>
                <a:spcPct val="100000"/>
              </a:lnSpc>
            </a:pPr>
            <a:r>
              <a:rPr sz="1600"/>
              <a:t>}</a:t>
            </a:r>
            <a:endParaRPr lang="zh-CN" altLang="en-US" sz="1600">
              <a:ea typeface="宋体" panose="02010600030101010101" pitchFamily="2" charset="-122"/>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 name="文本框 1"/>
          <p:cNvSpPr txBox="1"/>
          <p:nvPr/>
        </p:nvSpPr>
        <p:spPr>
          <a:xfrm>
            <a:off x="0" y="590550"/>
            <a:ext cx="9144635" cy="4528185"/>
          </a:xfrm>
          <a:prstGeom prst="rect">
            <a:avLst/>
          </a:prstGeom>
          <a:noFill/>
          <a:ln w="9525">
            <a:noFill/>
          </a:ln>
        </p:spPr>
        <p:txBody>
          <a:bodyPr wrap="square">
            <a:noAutofit/>
          </a:bodyPr>
          <a:lstStyle/>
          <a:p>
            <a:pPr>
              <a:lnSpc>
                <a:spcPct val="130000"/>
              </a:lnSpc>
            </a:pPr>
            <a:r>
              <a:rPr lang="zh-CN" sz="1800">
                <a:latin typeface="Times New Roman" panose="02020603050405020304" pitchFamily="18" charset="0"/>
                <a:ea typeface="黑体" panose="02010609060101010101" charset="-122"/>
                <a:cs typeface="Times New Roman" panose="02020603050405020304" pitchFamily="18" charset="0"/>
              </a:rPr>
              <a:t>（1）用模板实现</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template &lt;class T&gt; //T</a:t>
            </a:r>
            <a:r>
              <a:rPr lang="zh-CN" sz="1800">
                <a:latin typeface="Times New Roman" panose="02020603050405020304" pitchFamily="18" charset="0"/>
                <a:ea typeface="黑体" panose="02010609060101010101" charset="-122"/>
                <a:cs typeface="Times New Roman" panose="02020603050405020304" pitchFamily="18" charset="0"/>
              </a:rPr>
              <a:t>为元素类型</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void sel_sort(T x[], int n)</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for ( ; n&gt;1; n--)  //</a:t>
            </a:r>
            <a:r>
              <a:rPr lang="zh-CN" sz="1800">
                <a:latin typeface="Times New Roman" panose="02020603050405020304" pitchFamily="18" charset="0"/>
                <a:ea typeface="黑体" panose="02010609060101010101" charset="-122"/>
                <a:cs typeface="Times New Roman" panose="02020603050405020304" pitchFamily="18" charset="0"/>
              </a:rPr>
              <a:t>基于数的个数进行循环，每次减少一个数</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 int i_max=0; //i_max</a:t>
            </a:r>
            <a:r>
              <a:rPr lang="zh-CN" sz="1800">
                <a:latin typeface="Times New Roman" panose="02020603050405020304" pitchFamily="18" charset="0"/>
                <a:ea typeface="黑体" panose="02010609060101010101" charset="-122"/>
                <a:cs typeface="Times New Roman" panose="02020603050405020304" pitchFamily="18" charset="0"/>
              </a:rPr>
              <a:t>用于保存最大元素的下标，首先假设第</a:t>
            </a:r>
            <a:r>
              <a:rPr lang="en-US" sz="1800">
                <a:latin typeface="Times New Roman" panose="02020603050405020304" pitchFamily="18" charset="0"/>
                <a:ea typeface="黑体" panose="02010609060101010101" charset="-122"/>
                <a:cs typeface="Times New Roman" panose="02020603050405020304" pitchFamily="18" charset="0"/>
              </a:rPr>
              <a:t>0</a:t>
            </a:r>
            <a:r>
              <a:rPr lang="zh-CN" sz="1800">
                <a:latin typeface="Times New Roman" panose="02020603050405020304" pitchFamily="18" charset="0"/>
                <a:ea typeface="黑体" panose="02010609060101010101" charset="-122"/>
                <a:cs typeface="Times New Roman" panose="02020603050405020304" pitchFamily="18" charset="0"/>
              </a:rPr>
              <a:t>个元素最大</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for (int i=1; i&lt;n; i++) //</a:t>
            </a:r>
            <a:r>
              <a:rPr lang="zh-CN" sz="1800">
                <a:latin typeface="Times New Roman" panose="02020603050405020304" pitchFamily="18" charset="0"/>
                <a:ea typeface="黑体" panose="02010609060101010101" charset="-122"/>
                <a:cs typeface="Times New Roman" panose="02020603050405020304" pitchFamily="18" charset="0"/>
              </a:rPr>
              <a:t>循环找前</a:t>
            </a:r>
            <a:r>
              <a:rPr lang="en-US" sz="1800">
                <a:latin typeface="Times New Roman" panose="02020603050405020304" pitchFamily="18" charset="0"/>
                <a:ea typeface="黑体" panose="02010609060101010101" charset="-122"/>
                <a:cs typeface="Times New Roman" panose="02020603050405020304" pitchFamily="18" charset="0"/>
              </a:rPr>
              <a:t>n</a:t>
            </a:r>
            <a:r>
              <a:rPr lang="zh-CN" sz="1800">
                <a:latin typeface="Times New Roman" panose="02020603050405020304" pitchFamily="18" charset="0"/>
                <a:ea typeface="黑体" panose="02010609060101010101" charset="-122"/>
                <a:cs typeface="Times New Roman" panose="02020603050405020304" pitchFamily="18" charset="0"/>
              </a:rPr>
              <a:t>个数中的最大元素</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if (x[i] &gt; x[i_max]) i_max = i; //</a:t>
            </a:r>
            <a:r>
              <a:rPr lang="zh-CN" sz="1800">
                <a:latin typeface="Times New Roman" panose="02020603050405020304" pitchFamily="18" charset="0"/>
                <a:ea typeface="黑体" panose="02010609060101010101" charset="-122"/>
                <a:cs typeface="Times New Roman" panose="02020603050405020304" pitchFamily="18" charset="0"/>
              </a:rPr>
              <a:t>修改</a:t>
            </a:r>
            <a:r>
              <a:rPr lang="en-US" sz="1800">
                <a:latin typeface="Times New Roman" panose="02020603050405020304" pitchFamily="18" charset="0"/>
                <a:ea typeface="黑体" panose="02010609060101010101" charset="-122"/>
                <a:cs typeface="Times New Roman" panose="02020603050405020304" pitchFamily="18" charset="0"/>
              </a:rPr>
              <a:t>i_max</a:t>
            </a:r>
            <a:r>
              <a:rPr lang="zh-CN" sz="1800">
                <a:latin typeface="Times New Roman" panose="02020603050405020304" pitchFamily="18" charset="0"/>
                <a:ea typeface="黑体" panose="02010609060101010101" charset="-122"/>
                <a:cs typeface="Times New Roman" panose="02020603050405020304" pitchFamily="18" charset="0"/>
              </a:rPr>
              <a:t>的值，使其一直为最大元素的下标</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a:t>
            </a:r>
            <a:r>
              <a:rPr lang="zh-CN" sz="1800">
                <a:latin typeface="Times New Roman" panose="02020603050405020304" pitchFamily="18" charset="0"/>
                <a:ea typeface="黑体" panose="02010609060101010101" charset="-122"/>
                <a:cs typeface="Times New Roman" panose="02020603050405020304" pitchFamily="18" charset="0"/>
              </a:rPr>
              <a:t>交换</a:t>
            </a:r>
            <a:r>
              <a:rPr lang="en-US" sz="1800">
                <a:latin typeface="Times New Roman" panose="02020603050405020304" pitchFamily="18" charset="0"/>
                <a:ea typeface="黑体" panose="02010609060101010101" charset="-122"/>
                <a:cs typeface="Times New Roman" panose="02020603050405020304" pitchFamily="18" charset="0"/>
              </a:rPr>
              <a:t>x[i_max]</a:t>
            </a:r>
            <a:r>
              <a:rPr lang="zh-CN" sz="1800">
                <a:latin typeface="Times New Roman" panose="02020603050405020304" pitchFamily="18" charset="0"/>
                <a:ea typeface="黑体" panose="02010609060101010101" charset="-122"/>
                <a:cs typeface="Times New Roman" panose="02020603050405020304" pitchFamily="18" charset="0"/>
              </a:rPr>
              <a:t>和</a:t>
            </a:r>
            <a:r>
              <a:rPr lang="en-US" sz="1800">
                <a:latin typeface="Times New Roman" panose="02020603050405020304" pitchFamily="18" charset="0"/>
                <a:ea typeface="黑体" panose="02010609060101010101" charset="-122"/>
                <a:cs typeface="Times New Roman" panose="02020603050405020304" pitchFamily="18" charset="0"/>
              </a:rPr>
              <a:t>x[n-1]</a:t>
            </a:r>
            <a:r>
              <a:rPr lang="zh-CN" sz="1800">
                <a:latin typeface="Times New Roman" panose="02020603050405020304" pitchFamily="18" charset="0"/>
                <a:ea typeface="黑体" panose="02010609060101010101" charset="-122"/>
                <a:cs typeface="Times New Roman" panose="02020603050405020304" pitchFamily="18" charset="0"/>
              </a:rPr>
              <a:t>的值</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T temp = x[i_max];</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x[i_max] = x[n-1];</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x[n-1] = temp;</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	}</a:t>
            </a:r>
            <a:endParaRPr lang="en-US" sz="1800">
              <a:latin typeface="Times New Roman" panose="02020603050405020304" pitchFamily="18" charset="0"/>
              <a:ea typeface="黑体" panose="02010609060101010101" charset="-122"/>
              <a:cs typeface="Times New Roman" panose="02020603050405020304" pitchFamily="18" charset="0"/>
            </a:endParaRPr>
          </a:p>
          <a:p>
            <a:pPr>
              <a:lnSpc>
                <a:spcPct val="130000"/>
              </a:lnSpc>
            </a:pPr>
            <a:r>
              <a:rPr lang="en-US" sz="1800">
                <a:latin typeface="Times New Roman" panose="02020603050405020304" pitchFamily="18" charset="0"/>
                <a:ea typeface="黑体" panose="02010609060101010101" charset="-122"/>
                <a:cs typeface="Times New Roman" panose="02020603050405020304" pitchFamily="18" charset="0"/>
              </a:rPr>
              <a:t>}</a:t>
            </a:r>
            <a:endParaRPr lang="en-US" altLang="en-US" sz="1800">
              <a:latin typeface="Times New Roman" panose="02020603050405020304" pitchFamily="18" charset="0"/>
              <a:ea typeface="黑体" panose="02010609060101010101" charset="-122"/>
              <a:cs typeface="Times New Roman" panose="02020603050405020304" pitchFamily="18"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custDataLst>
              <p:tags r:id="rId1"/>
            </p:custDataLst>
          </p:nvPr>
        </p:nvPicPr>
        <p:blipFill>
          <a:blip r:embed="rId2"/>
          <a:stretch>
            <a:fillRect/>
          </a:stretch>
        </p:blipFill>
        <p:spPr>
          <a:xfrm>
            <a:off x="192405" y="116205"/>
            <a:ext cx="8978900" cy="6711315"/>
          </a:xfrm>
          <a:prstGeom prst="rect">
            <a:avLst/>
          </a:prstGeom>
        </p:spPr>
      </p:pic>
      <p:sp>
        <p:nvSpPr>
          <p:cNvPr id="7" name="文本框 6"/>
          <p:cNvSpPr txBox="1"/>
          <p:nvPr/>
        </p:nvSpPr>
        <p:spPr>
          <a:xfrm>
            <a:off x="6516370" y="3140710"/>
            <a:ext cx="1124585" cy="460375"/>
          </a:xfrm>
          <a:prstGeom prst="rect">
            <a:avLst/>
          </a:prstGeom>
          <a:noFill/>
        </p:spPr>
        <p:txBody>
          <a:bodyPr wrap="square" rtlCol="0">
            <a:spAutoFit/>
          </a:bodyPr>
          <a:lstStyle/>
          <a:p>
            <a:r>
              <a:rPr lang="en-US" altLang="zh-CN" b="0"/>
              <a:t>A D B  </a:t>
            </a:r>
            <a:endParaRPr lang="en-US" altLang="zh-CN" b="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fld id="{BE1DBA43-2C94-48CC-9CA3-83C23ED43E5D}" type="slidenum">
              <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rPr>
            </a:fld>
            <a:endParaRPr kumimoji="0" lang="zh-CN" altLang="zh-CN" sz="140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pic>
        <p:nvPicPr>
          <p:cNvPr id="5" name="内容占位符 4"/>
          <p:cNvPicPr>
            <a:picLocks noGrp="1" noChangeAspect="1"/>
          </p:cNvPicPr>
          <p:nvPr>
            <p:ph idx="1"/>
            <p:custDataLst>
              <p:tags r:id="rId1"/>
            </p:custDataLst>
          </p:nvPr>
        </p:nvPicPr>
        <p:blipFill>
          <a:blip r:embed="rId2"/>
          <a:stretch>
            <a:fillRect/>
          </a:stretch>
        </p:blipFill>
        <p:spPr>
          <a:xfrm>
            <a:off x="0" y="404495"/>
            <a:ext cx="9083040" cy="5599430"/>
          </a:xfrm>
          <a:prstGeom prst="rect">
            <a:avLst/>
          </a:prstGeom>
        </p:spPr>
      </p:pic>
      <p:sp>
        <p:nvSpPr>
          <p:cNvPr id="7" name="文本框 6"/>
          <p:cNvSpPr txBox="1"/>
          <p:nvPr>
            <p:custDataLst>
              <p:tags r:id="rId3"/>
            </p:custDataLst>
          </p:nvPr>
        </p:nvSpPr>
        <p:spPr>
          <a:xfrm>
            <a:off x="3996055" y="346075"/>
            <a:ext cx="564515" cy="460375"/>
          </a:xfrm>
          <a:prstGeom prst="rect">
            <a:avLst/>
          </a:prstGeom>
          <a:noFill/>
        </p:spPr>
        <p:txBody>
          <a:bodyPr wrap="square" rtlCol="0">
            <a:spAutoFit/>
          </a:bodyPr>
          <a:lstStyle/>
          <a:p>
            <a:r>
              <a:rPr lang="en-US" altLang="zh-CN"/>
              <a:t>D   </a:t>
            </a:r>
            <a:endParaRPr lang="en-US" altLang="zh-CN"/>
          </a:p>
        </p:txBody>
      </p:sp>
      <p:sp>
        <p:nvSpPr>
          <p:cNvPr id="6" name="文本框 5"/>
          <p:cNvSpPr txBox="1"/>
          <p:nvPr>
            <p:custDataLst>
              <p:tags r:id="rId4"/>
            </p:custDataLst>
          </p:nvPr>
        </p:nvSpPr>
        <p:spPr>
          <a:xfrm>
            <a:off x="5579745" y="1916430"/>
            <a:ext cx="564515" cy="460375"/>
          </a:xfrm>
          <a:prstGeom prst="rect">
            <a:avLst/>
          </a:prstGeom>
          <a:noFill/>
        </p:spPr>
        <p:txBody>
          <a:bodyPr wrap="square" rtlCol="0">
            <a:spAutoFit/>
          </a:bodyPr>
          <a:lstStyle/>
          <a:p>
            <a:r>
              <a:rPr lang="en-US" altLang="zh-CN"/>
              <a:t>C   </a:t>
            </a:r>
            <a:endParaRPr lang="en-US" altLang="zh-CN"/>
          </a:p>
        </p:txBody>
      </p:sp>
      <p:sp>
        <p:nvSpPr>
          <p:cNvPr id="8" name="文本框 7"/>
          <p:cNvSpPr txBox="1"/>
          <p:nvPr>
            <p:custDataLst>
              <p:tags r:id="rId5"/>
            </p:custDataLst>
          </p:nvPr>
        </p:nvSpPr>
        <p:spPr>
          <a:xfrm>
            <a:off x="2843530" y="2780665"/>
            <a:ext cx="564515" cy="460375"/>
          </a:xfrm>
          <a:prstGeom prst="rect">
            <a:avLst/>
          </a:prstGeom>
          <a:noFill/>
        </p:spPr>
        <p:txBody>
          <a:bodyPr wrap="square" rtlCol="0">
            <a:spAutoFit/>
          </a:bodyPr>
          <a:lstStyle/>
          <a:p>
            <a:r>
              <a:rPr lang="en-US" altLang="zh-CN"/>
              <a:t>D   </a:t>
            </a:r>
            <a:endParaRPr lang="en-US" altLang="zh-CN"/>
          </a:p>
        </p:txBody>
      </p:sp>
      <p:sp>
        <p:nvSpPr>
          <p:cNvPr id="9" name="文本框 8"/>
          <p:cNvSpPr txBox="1"/>
          <p:nvPr>
            <p:custDataLst>
              <p:tags r:id="rId6"/>
            </p:custDataLst>
          </p:nvPr>
        </p:nvSpPr>
        <p:spPr>
          <a:xfrm>
            <a:off x="2627630" y="3789045"/>
            <a:ext cx="564515" cy="460375"/>
          </a:xfrm>
          <a:prstGeom prst="rect">
            <a:avLst/>
          </a:prstGeom>
          <a:noFill/>
        </p:spPr>
        <p:txBody>
          <a:bodyPr wrap="square" rtlCol="0">
            <a:spAutoFit/>
          </a:bodyPr>
          <a:lstStyle/>
          <a:p>
            <a:r>
              <a:rPr lang="en-US" altLang="zh-CN"/>
              <a:t>A   </a:t>
            </a:r>
            <a:endParaRPr lang="en-US" altLang="zh-CN"/>
          </a:p>
        </p:txBody>
      </p:sp>
      <p:sp>
        <p:nvSpPr>
          <p:cNvPr id="10" name="文本框 9"/>
          <p:cNvSpPr txBox="1"/>
          <p:nvPr>
            <p:custDataLst>
              <p:tags r:id="rId7"/>
            </p:custDataLst>
          </p:nvPr>
        </p:nvSpPr>
        <p:spPr>
          <a:xfrm>
            <a:off x="3779520" y="4652645"/>
            <a:ext cx="564515" cy="460375"/>
          </a:xfrm>
          <a:prstGeom prst="rect">
            <a:avLst/>
          </a:prstGeom>
          <a:noFill/>
        </p:spPr>
        <p:txBody>
          <a:bodyPr wrap="square" rtlCol="0">
            <a:spAutoFit/>
          </a:bodyPr>
          <a:lstStyle/>
          <a:p>
            <a:r>
              <a:rPr lang="en-US" altLang="zh-CN"/>
              <a:t>A   </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6" grpId="0"/>
      <p:bldP spid="6" grpId="1"/>
      <p:bldP spid="8" grpId="0"/>
      <p:bldP spid="8" grpId="1"/>
      <p:bldP spid="9" grpId="0"/>
      <p:bldP spid="9" grpId="1"/>
      <p:bldP spid="10" grpId="0"/>
      <p:bldP spid="10"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457200" y="115888"/>
            <a:ext cx="8229600" cy="941387"/>
          </a:xfrm>
        </p:spPr>
        <p:txBody>
          <a:bodyPr/>
          <a:lstStyle/>
          <a:p>
            <a:pPr eaLnBrk="1" hangingPunct="1">
              <a:defRPr/>
            </a:pPr>
            <a:r>
              <a:rPr lang="zh-CN" altLang="en-US" b="1"/>
              <a:t>类属（泛型）程序设计</a:t>
            </a:r>
            <a:endParaRPr lang="zh-CN" altLang="en-US" b="1"/>
          </a:p>
        </p:txBody>
      </p:sp>
      <p:sp>
        <p:nvSpPr>
          <p:cNvPr id="9219" name="Rectangle 3"/>
          <p:cNvSpPr>
            <a:spLocks noGrp="1" noChangeArrowheads="1"/>
          </p:cNvSpPr>
          <p:nvPr>
            <p:ph type="body" idx="1"/>
          </p:nvPr>
        </p:nvSpPr>
        <p:spPr>
          <a:xfrm>
            <a:off x="250825" y="1484313"/>
            <a:ext cx="8713788" cy="5373687"/>
          </a:xfrm>
        </p:spPr>
        <p:txBody>
          <a:bodyPr/>
          <a:lstStyle/>
          <a:p>
            <a:pPr marL="363855" indent="-363855" eaLnBrk="1" hangingPunct="1">
              <a:lnSpc>
                <a:spcPct val="90000"/>
              </a:lnSpc>
              <a:defRPr/>
            </a:pPr>
            <a:r>
              <a:rPr lang="zh-CN" altLang="en-US" sz="2800" b="1"/>
              <a:t>对于前面的三个排序函数和三个栈类，如果能分别只用一个函数和一个类来描述它们将会大大简化程序设计的工作。</a:t>
            </a:r>
            <a:endParaRPr lang="zh-CN" altLang="en-US" sz="2800" b="1"/>
          </a:p>
          <a:p>
            <a:pPr marL="363855" indent="-363855" eaLnBrk="1" hangingPunct="1">
              <a:lnSpc>
                <a:spcPct val="90000"/>
              </a:lnSpc>
              <a:defRPr/>
            </a:pPr>
            <a:r>
              <a:rPr lang="zh-CN" altLang="en-US" sz="2800" b="1"/>
              <a:t>在程序设计中，</a:t>
            </a:r>
            <a:r>
              <a:rPr lang="zh-CN" altLang="en-US" sz="2800" b="1">
                <a:highlight>
                  <a:srgbClr val="FFFF00"/>
                </a:highlight>
              </a:rPr>
              <a:t>一个程序实体能对多种类型</a:t>
            </a:r>
            <a:r>
              <a:rPr lang="zh-CN" altLang="en-US" sz="2800" b="1"/>
              <a:t>的数据进行操作或描述的特性称为</a:t>
            </a:r>
            <a:r>
              <a:rPr lang="zh-CN" altLang="en-US" sz="2800" b="1">
                <a:solidFill>
                  <a:srgbClr val="C00000"/>
                </a:solidFill>
              </a:rPr>
              <a:t>类属性</a:t>
            </a:r>
            <a:r>
              <a:rPr lang="zh-CN" altLang="en-US" sz="2800" b="1"/>
              <a:t>。（参数化多态）</a:t>
            </a:r>
            <a:endParaRPr lang="zh-CN" altLang="en-US" sz="2800" b="1"/>
          </a:p>
          <a:p>
            <a:pPr marL="363855" indent="-363855" eaLnBrk="1" hangingPunct="1">
              <a:lnSpc>
                <a:spcPct val="90000"/>
              </a:lnSpc>
              <a:defRPr/>
            </a:pPr>
            <a:r>
              <a:rPr lang="zh-CN" altLang="en-US" sz="2800" b="1"/>
              <a:t>具有类属性的程序实体通常有：</a:t>
            </a:r>
            <a:endParaRPr lang="zh-CN" altLang="en-US" sz="2800" b="1"/>
          </a:p>
          <a:p>
            <a:pPr marL="828675" lvl="1" eaLnBrk="1" hangingPunct="1">
              <a:lnSpc>
                <a:spcPct val="90000"/>
              </a:lnSpc>
              <a:defRPr/>
            </a:pPr>
            <a:r>
              <a:rPr lang="zh-CN" altLang="en-US" sz="2400" b="1"/>
              <a:t>类属函数</a:t>
            </a:r>
            <a:endParaRPr lang="zh-CN" altLang="en-US" sz="2400" b="1"/>
          </a:p>
          <a:p>
            <a:pPr marL="828675" lvl="1" eaLnBrk="1" hangingPunct="1">
              <a:lnSpc>
                <a:spcPct val="90000"/>
              </a:lnSpc>
              <a:defRPr/>
            </a:pPr>
            <a:r>
              <a:rPr lang="zh-CN" altLang="en-US" sz="2400" b="1"/>
              <a:t>类属类 </a:t>
            </a:r>
            <a:endParaRPr lang="zh-CN" altLang="en-US" sz="2400" b="1"/>
          </a:p>
          <a:p>
            <a:pPr marL="363855" indent="-363855" eaLnBrk="1" hangingPunct="1">
              <a:lnSpc>
                <a:spcPct val="90000"/>
              </a:lnSpc>
              <a:defRPr/>
            </a:pPr>
            <a:r>
              <a:rPr lang="zh-CN" altLang="en-US" sz="2800" b="1"/>
              <a:t>基于具有类属性的程序实体进行程序设计的技术称为：</a:t>
            </a:r>
            <a:r>
              <a:rPr lang="zh-CN" altLang="en-US" sz="2800" b="1">
                <a:solidFill>
                  <a:srgbClr val="C00000"/>
                </a:solidFill>
              </a:rPr>
              <a:t>类属程序设计（或泛型程序设计</a:t>
            </a:r>
            <a:r>
              <a:rPr lang="zh-CN" altLang="en-US" sz="2800" b="1"/>
              <a:t>，</a:t>
            </a:r>
            <a:r>
              <a:rPr lang="en-US" altLang="zh-CN" sz="2800" b="1"/>
              <a:t>Generic Programming</a:t>
            </a:r>
            <a:r>
              <a:rPr lang="zh-CN" altLang="en-US" sz="2800" b="1"/>
              <a:t>）。</a:t>
            </a:r>
            <a:endParaRPr lang="zh-CN" altLang="en-US" sz="28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457200" y="115888"/>
            <a:ext cx="8229600" cy="941387"/>
          </a:xfrm>
        </p:spPr>
        <p:txBody>
          <a:bodyPr/>
          <a:lstStyle/>
          <a:p>
            <a:pPr eaLnBrk="1" hangingPunct="1">
              <a:defRPr/>
            </a:pPr>
            <a:r>
              <a:rPr lang="zh-CN" altLang="en-US" b="1"/>
              <a:t>类属函数</a:t>
            </a:r>
            <a:endParaRPr lang="zh-CN" altLang="en-US" b="1"/>
          </a:p>
        </p:txBody>
      </p:sp>
      <p:sp>
        <p:nvSpPr>
          <p:cNvPr id="11267" name="Rectangle 3"/>
          <p:cNvSpPr>
            <a:spLocks noGrp="1" noChangeArrowheads="1"/>
          </p:cNvSpPr>
          <p:nvPr>
            <p:ph type="body" idx="1"/>
          </p:nvPr>
        </p:nvSpPr>
        <p:spPr>
          <a:xfrm>
            <a:off x="250825" y="1484313"/>
            <a:ext cx="8713788" cy="4897437"/>
          </a:xfrm>
        </p:spPr>
        <p:txBody>
          <a:bodyPr/>
          <a:lstStyle/>
          <a:p>
            <a:pPr marL="363855" indent="-363855" eaLnBrk="1" hangingPunct="1">
              <a:defRPr/>
            </a:pPr>
            <a:r>
              <a:rPr lang="zh-CN" altLang="en-GB" b="1"/>
              <a:t>类属函数是指一个函数能对不同类型的参数完成相同的操作。</a:t>
            </a:r>
            <a:endParaRPr lang="zh-CN" altLang="en-GB" b="1"/>
          </a:p>
          <a:p>
            <a:pPr marL="363855" indent="-363855" eaLnBrk="1" hangingPunct="1">
              <a:defRPr/>
            </a:pPr>
            <a:endParaRPr lang="en-GB" altLang="zh-CN" b="1"/>
          </a:p>
          <a:p>
            <a:pPr marL="363855" indent="-363855" eaLnBrk="1" hangingPunct="1">
              <a:defRPr/>
            </a:pPr>
            <a:r>
              <a:rPr lang="en-GB" altLang="zh-CN" b="1"/>
              <a:t>C++</a:t>
            </a:r>
            <a:r>
              <a:rPr lang="zh-CN" altLang="en-GB" b="1"/>
              <a:t>提供了两种实现类属函数的机制：</a:t>
            </a:r>
            <a:endParaRPr lang="zh-CN" altLang="en-GB" b="1"/>
          </a:p>
          <a:p>
            <a:pPr marL="828675" lvl="1" eaLnBrk="1" hangingPunct="1">
              <a:defRPr/>
            </a:pPr>
            <a:r>
              <a:rPr lang="zh-CN" altLang="en-US" b="1"/>
              <a:t>采用</a:t>
            </a:r>
            <a:r>
              <a:rPr lang="zh-CN" altLang="en-US" b="1">
                <a:highlight>
                  <a:srgbClr val="FFFF00"/>
                </a:highlight>
              </a:rPr>
              <a:t>通用指针</a:t>
            </a:r>
            <a:r>
              <a:rPr lang="zh-CN" altLang="en-US" b="1"/>
              <a:t>类型的参数</a:t>
            </a:r>
            <a:endParaRPr lang="zh-CN" altLang="en-US" b="1"/>
          </a:p>
          <a:p>
            <a:pPr marL="828675" lvl="1" eaLnBrk="1" hangingPunct="1">
              <a:defRPr/>
            </a:pPr>
            <a:r>
              <a:rPr lang="zh-CN" altLang="en-US" b="1">
                <a:highlight>
                  <a:srgbClr val="FFFF00"/>
                </a:highlight>
              </a:rPr>
              <a:t>函数模板</a:t>
            </a:r>
            <a:endParaRPr lang="zh-CN" altLang="en-US" b="1">
              <a:highlight>
                <a:srgbClr val="FFFF00"/>
              </a:highlight>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COMMONDATA" val="eyJoZGlkIjoiODg5ODdlNWEyZTZjYmQ3ZTBmY2M1NDE2MjJhYjZmNWIifQ=="/>
  <p:tag name="KSO_WPP_MARK_KEY" val="08dde7ef-edc7-416b-addb-a621a010df44"/>
</p:tagLst>
</file>

<file path=ppt/theme/theme1.xml><?xml version="1.0" encoding="utf-8"?>
<a:theme xmlns:a="http://schemas.openxmlformats.org/drawingml/2006/main" name="Echo">
  <a:themeElements>
    <a:clrScheme name="Echo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fontScheme name="Echo">
      <a:majorFont>
        <a:latin typeface="Arial"/>
        <a:ea typeface="楷体_GB2312"/>
        <a:cs typeface=""/>
      </a:majorFont>
      <a:minorFont>
        <a:latin typeface="Arial"/>
        <a:ea typeface="楷体_GB2312"/>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noFill/>
          <a:prstDash val="solid"/>
          <a:round/>
          <a:headEnd type="none" w="med" len="med"/>
          <a:tailEnd type="none" w="med" len="med"/>
        </a:ln>
      </a:spPr>
      <a:bodyPr vert="horz" wrap="square" lIns="91440" tIns="45720" rIns="91440" bIns="45720" numCol="1" rtlCol="0"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sz="2400" b="1" i="0" u="none" strike="noStrike" cap="none" normalizeH="0" baseline="0" smtClean="0">
            <a:ln>
              <a:noFill/>
            </a:ln>
            <a:solidFill>
              <a:schemeClr val="tx2"/>
            </a:solidFill>
            <a:effectLst/>
            <a:latin typeface="Arial" panose="020B0604020202020204" pitchFamily="34" charset="0"/>
            <a:ea typeface="楷体_GB2312" pitchFamily="49"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defRPr kumimoji="0" lang="zh-CN" sz="2400" b="1" i="0" u="none" strike="noStrike" cap="none" normalizeH="0" baseline="0" smtClean="0">
            <a:ln>
              <a:noFill/>
            </a:ln>
            <a:solidFill>
              <a:schemeClr val="tx2"/>
            </a:solidFill>
            <a:effectLst/>
            <a:latin typeface="Arial" panose="020B0604020202020204" pitchFamily="34" charset="0"/>
            <a:ea typeface="楷体_GB2312" pitchFamily="49" charset="-122"/>
          </a:defRPr>
        </a:defPPr>
      </a:lstStyle>
    </a:lnDef>
  </a:objectDefaults>
  <a:extraClrSchemeLst>
    <a:extraClrScheme>
      <a:clrScheme name="Echo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Echo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Echo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Echo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cho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cho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Echo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Echo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Echo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Echo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Teamwork</Template>
  <TotalTime>0</TotalTime>
  <Words>18165</Words>
  <Application>WPS 演示</Application>
  <PresentationFormat>全屏显示(4:3)</PresentationFormat>
  <Paragraphs>990</Paragraphs>
  <Slides>73</Slides>
  <Notes>12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73</vt:i4>
      </vt:variant>
    </vt:vector>
  </HeadingPairs>
  <TitlesOfParts>
    <vt:vector size="91" baseType="lpstr">
      <vt:lpstr>Arial</vt:lpstr>
      <vt:lpstr>宋体</vt:lpstr>
      <vt:lpstr>Wingdings</vt:lpstr>
      <vt:lpstr>楷体_GB2312</vt:lpstr>
      <vt:lpstr>新宋体</vt:lpstr>
      <vt:lpstr>Times New Roman</vt:lpstr>
      <vt:lpstr>大黑体</vt:lpstr>
      <vt:lpstr>Harmony Text</vt:lpstr>
      <vt:lpstr>Segoe Print</vt:lpstr>
      <vt:lpstr>楷体</vt:lpstr>
      <vt:lpstr>Verdana</vt:lpstr>
      <vt:lpstr>微软雅黑</vt:lpstr>
      <vt:lpstr>Arial Unicode MS</vt:lpstr>
      <vt:lpstr>Arial</vt:lpstr>
      <vt:lpstr>楷体_GB2312</vt:lpstr>
      <vt:lpstr>黑体</vt:lpstr>
      <vt:lpstr>楷体_GB2312</vt:lpstr>
      <vt:lpstr>Echo</vt:lpstr>
      <vt:lpstr>PowerPoint 演示文稿</vt:lpstr>
      <vt:lpstr>主要内容</vt:lpstr>
      <vt:lpstr>8.1 类属的概念</vt:lpstr>
      <vt:lpstr>PowerPoint 演示文稿</vt:lpstr>
      <vt:lpstr>PowerPoint 演示文稿</vt:lpstr>
      <vt:lpstr>8.1 类属（泛型）的概念</vt:lpstr>
      <vt:lpstr>主要内容</vt:lpstr>
      <vt:lpstr>类属（泛型）程序设计</vt:lpstr>
      <vt:lpstr>类属函数</vt:lpstr>
      <vt:lpstr>通用指针参数实现类属函数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主要内容</vt:lpstr>
      <vt:lpstr>8.3.1 概述</vt:lpstr>
      <vt:lpstr>PowerPoint 演示文稿</vt:lpstr>
      <vt:lpstr>PowerPoint 演示文稿</vt:lpstr>
      <vt:lpstr>PowerPoint 演示文稿</vt:lpstr>
      <vt:lpstr>8.3.2 容器</vt:lpstr>
      <vt:lpstr>STL的主要容器</vt:lpstr>
      <vt:lpstr>STL的主要容器</vt:lpstr>
      <vt:lpstr>STL的主要容器</vt:lpstr>
      <vt:lpstr>STL的主要容器</vt:lpstr>
      <vt:lpstr>容器的操作（成员函数）</vt:lpstr>
      <vt:lpstr>容器的操作（成员函数）</vt:lpstr>
      <vt:lpstr>容器的操作（成员函数）</vt:lpstr>
      <vt:lpstr>容器的操作（成员函数）</vt:lpstr>
      <vt:lpstr>PowerPoint 演示文稿</vt:lpstr>
      <vt:lpstr>PowerPoint 演示文稿</vt:lpstr>
      <vt:lpstr>PowerPoint 演示文稿</vt:lpstr>
      <vt:lpstr>PowerPoint 演示文稿</vt:lpstr>
      <vt:lpstr>PowerPoint 演示文稿</vt:lpstr>
      <vt:lpstr>容器的操作（成员函数）</vt:lpstr>
      <vt:lpstr>8.3.3 迭代器</vt:lpstr>
      <vt:lpstr>8.3.3 迭代器</vt:lpstr>
      <vt:lpstr>迭代器之间的相容关系</vt:lpstr>
      <vt:lpstr>各容器的迭代器类型</vt:lpstr>
      <vt:lpstr>例：利用STL的容器map来实现一个电话号码簿的功能</vt:lpstr>
      <vt:lpstr>PowerPoint 演示文稿</vt:lpstr>
      <vt:lpstr>例：利用STL的容器list实现求解约瑟夫问题</vt:lpstr>
      <vt:lpstr>PowerPoint 演示文稿</vt:lpstr>
      <vt:lpstr>8.3.4 算法</vt:lpstr>
      <vt:lpstr>算法与容器之间的关系</vt:lpstr>
      <vt:lpstr>自定义操作条件和操作 P349-350</vt:lpstr>
      <vt:lpstr>STL算法举例</vt:lpstr>
      <vt:lpstr>STL算法举例</vt:lpstr>
      <vt:lpstr>STL算法举例</vt:lpstr>
      <vt:lpstr>STL算法举例</vt:lpstr>
      <vt:lpstr>STL算法举例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CSD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课程概况</dc:title>
  <dc:creator>Jinsong Su</dc:creator>
  <cp:lastModifiedBy>宇宙中的那只萤火虫</cp:lastModifiedBy>
  <cp:revision>808</cp:revision>
  <dcterms:created xsi:type="dcterms:W3CDTF">2005-02-20T09:54:00Z</dcterms:created>
  <dcterms:modified xsi:type="dcterms:W3CDTF">2024-05-29T13:34:57Z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219A1E0762C9494B8CD457C3CCC210A4</vt:lpwstr>
  </property>
</Properties>
</file>

<file path=docProps/thumbnail.jpeg>
</file>